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687" r:id="rId2"/>
    <p:sldMasterId id="2147483694" r:id="rId3"/>
  </p:sldMasterIdLst>
  <p:notesMasterIdLst>
    <p:notesMasterId r:id="rId35"/>
  </p:notesMasterIdLst>
  <p:handoutMasterIdLst>
    <p:handoutMasterId r:id="rId36"/>
  </p:handoutMasterIdLst>
  <p:sldIdLst>
    <p:sldId id="403" r:id="rId4"/>
    <p:sldId id="468" r:id="rId5"/>
    <p:sldId id="441" r:id="rId6"/>
    <p:sldId id="466" r:id="rId7"/>
    <p:sldId id="452" r:id="rId8"/>
    <p:sldId id="453" r:id="rId9"/>
    <p:sldId id="454" r:id="rId10"/>
    <p:sldId id="455" r:id="rId11"/>
    <p:sldId id="456" r:id="rId12"/>
    <p:sldId id="460" r:id="rId13"/>
    <p:sldId id="406" r:id="rId14"/>
    <p:sldId id="457" r:id="rId15"/>
    <p:sldId id="442" r:id="rId16"/>
    <p:sldId id="458" r:id="rId17"/>
    <p:sldId id="459" r:id="rId18"/>
    <p:sldId id="467" r:id="rId19"/>
    <p:sldId id="407" r:id="rId20"/>
    <p:sldId id="448" r:id="rId21"/>
    <p:sldId id="470" r:id="rId22"/>
    <p:sldId id="444" r:id="rId23"/>
    <p:sldId id="413" r:id="rId24"/>
    <p:sldId id="445" r:id="rId25"/>
    <p:sldId id="461" r:id="rId26"/>
    <p:sldId id="417" r:id="rId27"/>
    <p:sldId id="416" r:id="rId28"/>
    <p:sldId id="418" r:id="rId29"/>
    <p:sldId id="447" r:id="rId30"/>
    <p:sldId id="463" r:id="rId31"/>
    <p:sldId id="462" r:id="rId32"/>
    <p:sldId id="411" r:id="rId33"/>
    <p:sldId id="469" r:id="rId34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8A8A8A"/>
    <a:srgbClr val="A8B6D4"/>
    <a:srgbClr val="98A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8" autoAdjust="0"/>
    <p:restoredTop sz="67904" autoAdjust="0"/>
  </p:normalViewPr>
  <p:slideViewPr>
    <p:cSldViewPr snapToObjects="1">
      <p:cViewPr varScale="1">
        <p:scale>
          <a:sx n="63" d="100"/>
          <a:sy n="63" d="100"/>
        </p:scale>
        <p:origin x="-2640" y="-104"/>
      </p:cViewPr>
      <p:guideLst>
        <p:guide orient="horz" pos="1008"/>
        <p:guide orient="horz" pos="1344"/>
        <p:guide pos="366"/>
        <p:guide pos="2880"/>
        <p:guide pos="532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4" d="100"/>
          <a:sy n="84" d="100"/>
        </p:scale>
        <p:origin x="-242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55128009428981"/>
          <c:y val="0.0336014140920968"/>
          <c:w val="0.596371919253089"/>
          <c:h val="0.88844992359924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130299109902182"/>
                  <c:y val="0.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2015.0</c:v>
                </c:pt>
                <c:pt idx="2">
                  <c:v>2020.0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83.0</c:v>
                </c:pt>
                <c:pt idx="1">
                  <c:v>49.0</c:v>
                </c:pt>
                <c:pt idx="2">
                  <c:v>18.0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Episode care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12235404222522"/>
                  <c:y val="0.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2015.0</c:v>
                </c:pt>
                <c:pt idx="2">
                  <c:v>2020.0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3.0</c:v>
                </c:pt>
                <c:pt idx="1">
                  <c:v>5.0</c:v>
                </c:pt>
                <c:pt idx="2">
                  <c:v>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Condition-based care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154134312933069"/>
                  <c:y val="0.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2015.0</c:v>
                </c:pt>
                <c:pt idx="2">
                  <c:v>2020.0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3.0</c:v>
                </c:pt>
                <c:pt idx="1">
                  <c:v>10.0</c:v>
                </c:pt>
                <c:pt idx="2">
                  <c:v>24.0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Partial population care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162079380610031"/>
                  <c:y val="0.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2015.0</c:v>
                </c:pt>
                <c:pt idx="2">
                  <c:v>2020.0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10.0</c:v>
                </c:pt>
                <c:pt idx="1">
                  <c:v>28.0</c:v>
                </c:pt>
                <c:pt idx="2">
                  <c:v>38.0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Full population care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149367272326891"/>
                  <c:y val="0.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2010.0</c:v>
                </c:pt>
                <c:pt idx="1">
                  <c:v>2015.0</c:v>
                </c:pt>
                <c:pt idx="2">
                  <c:v>2020.0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1.0</c:v>
                </c:pt>
                <c:pt idx="1">
                  <c:v>8.0</c:v>
                </c:pt>
                <c:pt idx="2">
                  <c:v>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serLines>
          <c:spPr>
            <a:ln>
              <a:solidFill>
                <a:srgbClr val="000000"/>
              </a:solidFill>
              <a:prstDash val="dash"/>
            </a:ln>
          </c:spPr>
        </c:serLines>
        <c:axId val="541286312"/>
        <c:axId val="541261496"/>
      </c:barChart>
      <c:catAx>
        <c:axId val="541286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41261496"/>
        <c:crosses val="autoZero"/>
        <c:auto val="1"/>
        <c:lblAlgn val="ctr"/>
        <c:lblOffset val="100"/>
        <c:noMultiLvlLbl val="0"/>
      </c:catAx>
      <c:valAx>
        <c:axId val="54126149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541286312"/>
        <c:crosses val="autoZero"/>
        <c:crossBetween val="between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aseline="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9B66C-452E-F144-894A-6BFC01E98F08}" type="doc">
      <dgm:prSet loTypeId="urn:microsoft.com/office/officeart/2005/8/layout/chevron1" loCatId="process" qsTypeId="urn:microsoft.com/office/officeart/2005/8/quickstyle/simple4" qsCatId="simple" csTypeId="urn:microsoft.com/office/officeart/2005/8/colors/colorful1#7" csCatId="colorful" phldr="1"/>
      <dgm:spPr/>
    </dgm:pt>
    <dgm:pt modelId="{E2A5BC90-140A-6449-A2C2-70AB104B0DA4}" type="pres">
      <dgm:prSet presAssocID="{27A9B66C-452E-F144-894A-6BFC01E98F0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DB65360-C2BA-4740-9BAD-D1414DD09FFF}" type="presOf" srcId="{27A9B66C-452E-F144-894A-6BFC01E98F08}" destId="{E2A5BC90-140A-6449-A2C2-70AB104B0DA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AC1C3-DD77-D547-AC40-56583079204D}" type="doc">
      <dgm:prSet loTypeId="urn:microsoft.com/office/officeart/2005/8/layout/cycle3" loCatId="cycl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9324218-43F2-1D45-9BCD-3598E540B591}">
      <dgm:prSet phldrT="[Text]" custT="1"/>
      <dgm:spPr/>
      <dgm:t>
        <a:bodyPr/>
        <a:lstStyle/>
        <a:p>
          <a:r>
            <a:rPr lang="en-US" sz="900" dirty="0" smtClean="0"/>
            <a:t>Mapping</a:t>
          </a:r>
          <a:endParaRPr lang="en-US" sz="900" dirty="0"/>
        </a:p>
      </dgm:t>
    </dgm:pt>
    <dgm:pt modelId="{1DFB8AA8-5A5D-7142-B306-50BDA09E5F93}" type="parTrans" cxnId="{D3402380-CFC6-794F-9A4C-B24ECE8D2066}">
      <dgm:prSet/>
      <dgm:spPr/>
      <dgm:t>
        <a:bodyPr/>
        <a:lstStyle/>
        <a:p>
          <a:endParaRPr lang="en-US" sz="2800"/>
        </a:p>
      </dgm:t>
    </dgm:pt>
    <dgm:pt modelId="{D8DB3CB4-185D-5E4B-ABFE-7435EE6A8784}" type="sibTrans" cxnId="{D3402380-CFC6-794F-9A4C-B24ECE8D2066}">
      <dgm:prSet/>
      <dgm:spPr/>
      <dgm:t>
        <a:bodyPr/>
        <a:lstStyle/>
        <a:p>
          <a:endParaRPr lang="en-US" sz="2800" dirty="0"/>
        </a:p>
      </dgm:t>
    </dgm:pt>
    <dgm:pt modelId="{53DBB1B9-8F9D-D14F-A3A3-0FBB8438C8E4}">
      <dgm:prSet phldrT="[Text]" custT="1"/>
      <dgm:spPr/>
      <dgm:t>
        <a:bodyPr/>
        <a:lstStyle/>
        <a:p>
          <a:r>
            <a:rPr lang="en-US" sz="900" dirty="0" smtClean="0"/>
            <a:t>Normalization</a:t>
          </a:r>
          <a:endParaRPr lang="en-US" sz="900" dirty="0"/>
        </a:p>
      </dgm:t>
    </dgm:pt>
    <dgm:pt modelId="{817E663E-BB09-6A47-B41A-247827CE13F2}" type="parTrans" cxnId="{24DD9887-5E89-BA4A-A218-352CEEB4150B}">
      <dgm:prSet/>
      <dgm:spPr/>
      <dgm:t>
        <a:bodyPr/>
        <a:lstStyle/>
        <a:p>
          <a:endParaRPr lang="en-US" sz="2800"/>
        </a:p>
      </dgm:t>
    </dgm:pt>
    <dgm:pt modelId="{22809099-F525-564F-AE6E-4FB1931DBC80}" type="sibTrans" cxnId="{24DD9887-5E89-BA4A-A218-352CEEB4150B}">
      <dgm:prSet/>
      <dgm:spPr/>
      <dgm:t>
        <a:bodyPr/>
        <a:lstStyle/>
        <a:p>
          <a:endParaRPr lang="en-US" sz="2800"/>
        </a:p>
      </dgm:t>
    </dgm:pt>
    <dgm:pt modelId="{701A09ED-014F-F14A-8CBB-73E53FAFA00B}">
      <dgm:prSet phldrT="[Text]" custT="1"/>
      <dgm:spPr/>
      <dgm:t>
        <a:bodyPr/>
        <a:lstStyle/>
        <a:p>
          <a:r>
            <a:rPr lang="en-US" sz="900" dirty="0" smtClean="0"/>
            <a:t>Natural</a:t>
          </a:r>
          <a:r>
            <a:rPr lang="en-US" sz="900" baseline="0" dirty="0" smtClean="0"/>
            <a:t> Language Processing</a:t>
          </a:r>
          <a:endParaRPr lang="en-US" sz="900" dirty="0"/>
        </a:p>
      </dgm:t>
    </dgm:pt>
    <dgm:pt modelId="{A83305D8-0A35-D84A-AEBD-923EE6579902}" type="parTrans" cxnId="{8ABFEA88-09D4-E449-BC2B-12D4F7E00271}">
      <dgm:prSet/>
      <dgm:spPr/>
      <dgm:t>
        <a:bodyPr/>
        <a:lstStyle/>
        <a:p>
          <a:endParaRPr lang="en-US" sz="2800"/>
        </a:p>
      </dgm:t>
    </dgm:pt>
    <dgm:pt modelId="{450D6962-74E1-A042-9577-A6CBD6DFFEF0}" type="sibTrans" cxnId="{8ABFEA88-09D4-E449-BC2B-12D4F7E00271}">
      <dgm:prSet/>
      <dgm:spPr/>
      <dgm:t>
        <a:bodyPr/>
        <a:lstStyle/>
        <a:p>
          <a:endParaRPr lang="en-US" sz="2800"/>
        </a:p>
      </dgm:t>
    </dgm:pt>
    <dgm:pt modelId="{D7EAD782-E6A6-5E4D-B595-0C5221875437}">
      <dgm:prSet phldrT="[Text]" custT="1"/>
      <dgm:spPr/>
      <dgm:t>
        <a:bodyPr/>
        <a:lstStyle/>
        <a:p>
          <a:r>
            <a:rPr lang="en-US" sz="900" dirty="0" smtClean="0"/>
            <a:t>Validation</a:t>
          </a:r>
          <a:endParaRPr lang="en-US" sz="900" dirty="0"/>
        </a:p>
      </dgm:t>
    </dgm:pt>
    <dgm:pt modelId="{20054539-D223-C344-B16C-D71C55EADE32}" type="parTrans" cxnId="{7D2A5DCE-7026-2241-91C7-0D3909E2803D}">
      <dgm:prSet/>
      <dgm:spPr/>
      <dgm:t>
        <a:bodyPr/>
        <a:lstStyle/>
        <a:p>
          <a:endParaRPr lang="en-US" sz="2800"/>
        </a:p>
      </dgm:t>
    </dgm:pt>
    <dgm:pt modelId="{35DA5E6D-7294-FC4A-B365-D6197A6B82F0}" type="sibTrans" cxnId="{7D2A5DCE-7026-2241-91C7-0D3909E2803D}">
      <dgm:prSet/>
      <dgm:spPr/>
      <dgm:t>
        <a:bodyPr/>
        <a:lstStyle/>
        <a:p>
          <a:endParaRPr lang="en-US" sz="2800"/>
        </a:p>
      </dgm:t>
    </dgm:pt>
    <dgm:pt modelId="{F268B81F-0573-CA4D-99D9-A216816FE195}" type="pres">
      <dgm:prSet presAssocID="{EABAC1C3-DD77-D547-AC40-5658307920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4CB1E-C9DC-174A-AA4F-C7DED6194CC4}" type="pres">
      <dgm:prSet presAssocID="{EABAC1C3-DD77-D547-AC40-56583079204D}" presName="cycle" presStyleCnt="0"/>
      <dgm:spPr/>
      <dgm:t>
        <a:bodyPr/>
        <a:lstStyle/>
        <a:p>
          <a:endParaRPr lang="en-US"/>
        </a:p>
      </dgm:t>
    </dgm:pt>
    <dgm:pt modelId="{0C2E57F0-813F-7148-9735-8F5F675D3DD4}" type="pres">
      <dgm:prSet presAssocID="{E9324218-43F2-1D45-9BCD-3598E540B591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A099D-612E-254D-83F0-C9480CF6EC71}" type="pres">
      <dgm:prSet presAssocID="{D8DB3CB4-185D-5E4B-ABFE-7435EE6A878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33928288-6B8A-3042-836C-D9D5DDC62986}" type="pres">
      <dgm:prSet presAssocID="{53DBB1B9-8F9D-D14F-A3A3-0FBB8438C8E4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F7176-4F71-A44B-AA65-5D16B4E4F990}" type="pres">
      <dgm:prSet presAssocID="{701A09ED-014F-F14A-8CBB-73E53FAFA00B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0B792-9EA5-824B-B224-3966347D3B25}" type="pres">
      <dgm:prSet presAssocID="{D7EAD782-E6A6-5E4D-B595-0C5221875437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9946BF-ED46-CA43-BD69-3FE5CFFDD141}" type="presOf" srcId="{701A09ED-014F-F14A-8CBB-73E53FAFA00B}" destId="{7F2F7176-4F71-A44B-AA65-5D16B4E4F990}" srcOrd="0" destOrd="0" presId="urn:microsoft.com/office/officeart/2005/8/layout/cycle3"/>
    <dgm:cxn modelId="{D3402380-CFC6-794F-9A4C-B24ECE8D2066}" srcId="{EABAC1C3-DD77-D547-AC40-56583079204D}" destId="{E9324218-43F2-1D45-9BCD-3598E540B591}" srcOrd="0" destOrd="0" parTransId="{1DFB8AA8-5A5D-7142-B306-50BDA09E5F93}" sibTransId="{D8DB3CB4-185D-5E4B-ABFE-7435EE6A8784}"/>
    <dgm:cxn modelId="{7D2A5DCE-7026-2241-91C7-0D3909E2803D}" srcId="{EABAC1C3-DD77-D547-AC40-56583079204D}" destId="{D7EAD782-E6A6-5E4D-B595-0C5221875437}" srcOrd="3" destOrd="0" parTransId="{20054539-D223-C344-B16C-D71C55EADE32}" sibTransId="{35DA5E6D-7294-FC4A-B365-D6197A6B82F0}"/>
    <dgm:cxn modelId="{FED661B5-5A7F-2543-A042-AFDE071B57EB}" type="presOf" srcId="{D7EAD782-E6A6-5E4D-B595-0C5221875437}" destId="{F5C0B792-9EA5-824B-B224-3966347D3B25}" srcOrd="0" destOrd="0" presId="urn:microsoft.com/office/officeart/2005/8/layout/cycle3"/>
    <dgm:cxn modelId="{F5B04D32-D2C5-A34E-A72C-D5BD153EFD3C}" type="presOf" srcId="{E9324218-43F2-1D45-9BCD-3598E540B591}" destId="{0C2E57F0-813F-7148-9735-8F5F675D3DD4}" srcOrd="0" destOrd="0" presId="urn:microsoft.com/office/officeart/2005/8/layout/cycle3"/>
    <dgm:cxn modelId="{8ABFEA88-09D4-E449-BC2B-12D4F7E00271}" srcId="{EABAC1C3-DD77-D547-AC40-56583079204D}" destId="{701A09ED-014F-F14A-8CBB-73E53FAFA00B}" srcOrd="2" destOrd="0" parTransId="{A83305D8-0A35-D84A-AEBD-923EE6579902}" sibTransId="{450D6962-74E1-A042-9577-A6CBD6DFFEF0}"/>
    <dgm:cxn modelId="{00713E4C-42D0-8145-80FA-529EFBACBA2B}" type="presOf" srcId="{D8DB3CB4-185D-5E4B-ABFE-7435EE6A8784}" destId="{D43A099D-612E-254D-83F0-C9480CF6EC71}" srcOrd="0" destOrd="0" presId="urn:microsoft.com/office/officeart/2005/8/layout/cycle3"/>
    <dgm:cxn modelId="{29BADAAF-1C31-424E-82B0-F12BB57D9E95}" type="presOf" srcId="{EABAC1C3-DD77-D547-AC40-56583079204D}" destId="{F268B81F-0573-CA4D-99D9-A216816FE195}" srcOrd="0" destOrd="0" presId="urn:microsoft.com/office/officeart/2005/8/layout/cycle3"/>
    <dgm:cxn modelId="{AEE7B3A5-11C1-B643-AC9D-42CE470C82E5}" type="presOf" srcId="{53DBB1B9-8F9D-D14F-A3A3-0FBB8438C8E4}" destId="{33928288-6B8A-3042-836C-D9D5DDC62986}" srcOrd="0" destOrd="0" presId="urn:microsoft.com/office/officeart/2005/8/layout/cycle3"/>
    <dgm:cxn modelId="{24DD9887-5E89-BA4A-A218-352CEEB4150B}" srcId="{EABAC1C3-DD77-D547-AC40-56583079204D}" destId="{53DBB1B9-8F9D-D14F-A3A3-0FBB8438C8E4}" srcOrd="1" destOrd="0" parTransId="{817E663E-BB09-6A47-B41A-247827CE13F2}" sibTransId="{22809099-F525-564F-AE6E-4FB1931DBC80}"/>
    <dgm:cxn modelId="{04604741-3F6B-6B43-A1EF-B1B987FD3CF7}" type="presParOf" srcId="{F268B81F-0573-CA4D-99D9-A216816FE195}" destId="{DFF4CB1E-C9DC-174A-AA4F-C7DED6194CC4}" srcOrd="0" destOrd="0" presId="urn:microsoft.com/office/officeart/2005/8/layout/cycle3"/>
    <dgm:cxn modelId="{47B32165-E60E-D248-9B50-90CE9F9273EA}" type="presParOf" srcId="{DFF4CB1E-C9DC-174A-AA4F-C7DED6194CC4}" destId="{0C2E57F0-813F-7148-9735-8F5F675D3DD4}" srcOrd="0" destOrd="0" presId="urn:microsoft.com/office/officeart/2005/8/layout/cycle3"/>
    <dgm:cxn modelId="{C5771659-3BB0-BC46-9F2C-59DDBD0D7CEF}" type="presParOf" srcId="{DFF4CB1E-C9DC-174A-AA4F-C7DED6194CC4}" destId="{D43A099D-612E-254D-83F0-C9480CF6EC71}" srcOrd="1" destOrd="0" presId="urn:microsoft.com/office/officeart/2005/8/layout/cycle3"/>
    <dgm:cxn modelId="{0E7BAEF6-2DD3-DF47-A891-7884B09DB0FB}" type="presParOf" srcId="{DFF4CB1E-C9DC-174A-AA4F-C7DED6194CC4}" destId="{33928288-6B8A-3042-836C-D9D5DDC62986}" srcOrd="2" destOrd="0" presId="urn:microsoft.com/office/officeart/2005/8/layout/cycle3"/>
    <dgm:cxn modelId="{31E5DC86-E125-C742-96F3-5185094D9DA1}" type="presParOf" srcId="{DFF4CB1E-C9DC-174A-AA4F-C7DED6194CC4}" destId="{7F2F7176-4F71-A44B-AA65-5D16B4E4F990}" srcOrd="3" destOrd="0" presId="urn:microsoft.com/office/officeart/2005/8/layout/cycle3"/>
    <dgm:cxn modelId="{1A1F9264-5B17-7944-AB91-568D6CA5725E}" type="presParOf" srcId="{DFF4CB1E-C9DC-174A-AA4F-C7DED6194CC4}" destId="{F5C0B792-9EA5-824B-B224-3966347D3B25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3BBEFA-1692-4A4F-9B69-EFFBDF8A5B4E}" type="doc">
      <dgm:prSet loTypeId="urn:microsoft.com/office/officeart/2005/8/layout/matrix3" loCatId="matrix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8357463-EF9C-7D4A-9809-16EAFA278C68}">
      <dgm:prSet phldrT="[Text]" custT="1"/>
      <dgm:spPr/>
      <dgm:t>
        <a:bodyPr/>
        <a:lstStyle/>
        <a:p>
          <a:r>
            <a:rPr lang="en-US" sz="1200" dirty="0" smtClean="0"/>
            <a:t>Multiple data sources</a:t>
          </a:r>
          <a:endParaRPr lang="en-US" sz="1200" dirty="0"/>
        </a:p>
      </dgm:t>
    </dgm:pt>
    <dgm:pt modelId="{BA938106-4EEC-564D-89E7-4452DF66112F}" type="parTrans" cxnId="{14BD4AD9-380C-8340-9579-A94E64F03BC6}">
      <dgm:prSet/>
      <dgm:spPr/>
      <dgm:t>
        <a:bodyPr/>
        <a:lstStyle/>
        <a:p>
          <a:endParaRPr lang="en-US" sz="950"/>
        </a:p>
      </dgm:t>
    </dgm:pt>
    <dgm:pt modelId="{53F060DF-C538-A44C-AA9A-8C1DD8F35A6B}" type="sibTrans" cxnId="{14BD4AD9-380C-8340-9579-A94E64F03BC6}">
      <dgm:prSet/>
      <dgm:spPr/>
      <dgm:t>
        <a:bodyPr/>
        <a:lstStyle/>
        <a:p>
          <a:endParaRPr lang="en-US" sz="950"/>
        </a:p>
      </dgm:t>
    </dgm:pt>
    <dgm:pt modelId="{68CD4385-928B-7544-B1BC-DC2827FEF903}">
      <dgm:prSet phldrT="[Text]" custT="1"/>
      <dgm:spPr/>
      <dgm:t>
        <a:bodyPr/>
        <a:lstStyle/>
        <a:p>
          <a:r>
            <a:rPr lang="en-US" sz="1100" dirty="0" smtClean="0"/>
            <a:t>Various data types</a:t>
          </a:r>
          <a:endParaRPr lang="en-US" sz="1100" dirty="0"/>
        </a:p>
      </dgm:t>
    </dgm:pt>
    <dgm:pt modelId="{FA754B1D-1852-1C40-8A9A-AB1FF8B560C8}" type="parTrans" cxnId="{1E9C3A03-D986-F647-B407-87B6D0D10EBC}">
      <dgm:prSet/>
      <dgm:spPr/>
      <dgm:t>
        <a:bodyPr/>
        <a:lstStyle/>
        <a:p>
          <a:endParaRPr lang="en-US" sz="950"/>
        </a:p>
      </dgm:t>
    </dgm:pt>
    <dgm:pt modelId="{010AD1B8-E9D5-5D43-9441-763945367773}" type="sibTrans" cxnId="{1E9C3A03-D986-F647-B407-87B6D0D10EBC}">
      <dgm:prSet/>
      <dgm:spPr/>
      <dgm:t>
        <a:bodyPr/>
        <a:lstStyle/>
        <a:p>
          <a:endParaRPr lang="en-US" sz="950"/>
        </a:p>
      </dgm:t>
    </dgm:pt>
    <dgm:pt modelId="{B7FE093D-AE59-904A-9E6A-7B45A703CAB5}">
      <dgm:prSet phldrT="[Text]" custT="1"/>
      <dgm:spPr/>
      <dgm:t>
        <a:bodyPr/>
        <a:lstStyle/>
        <a:p>
          <a:r>
            <a:rPr lang="en-US" sz="1100" dirty="0" smtClean="0"/>
            <a:t>Several access methods</a:t>
          </a:r>
          <a:endParaRPr lang="en-US" sz="1100" dirty="0"/>
        </a:p>
      </dgm:t>
    </dgm:pt>
    <dgm:pt modelId="{27F277AA-7832-6348-8BFB-92B89986F89B}" type="parTrans" cxnId="{DBF7DD80-B2FF-EF41-B437-0A7E942F797C}">
      <dgm:prSet/>
      <dgm:spPr/>
      <dgm:t>
        <a:bodyPr/>
        <a:lstStyle/>
        <a:p>
          <a:endParaRPr lang="en-US" sz="950"/>
        </a:p>
      </dgm:t>
    </dgm:pt>
    <dgm:pt modelId="{E3F995F1-D88D-E145-BAE9-C6580D707C78}" type="sibTrans" cxnId="{DBF7DD80-B2FF-EF41-B437-0A7E942F797C}">
      <dgm:prSet/>
      <dgm:spPr/>
      <dgm:t>
        <a:bodyPr/>
        <a:lstStyle/>
        <a:p>
          <a:endParaRPr lang="en-US" sz="950"/>
        </a:p>
      </dgm:t>
    </dgm:pt>
    <dgm:pt modelId="{E44883E2-A491-0B46-ABAC-C5881E074F95}">
      <dgm:prSet phldrT="[Text]" custT="1"/>
      <dgm:spPr/>
      <dgm:t>
        <a:bodyPr/>
        <a:lstStyle/>
        <a:p>
          <a:r>
            <a:rPr lang="en-US" sz="1000" dirty="0" smtClean="0"/>
            <a:t>Numerous extraction frequencies</a:t>
          </a:r>
          <a:endParaRPr lang="en-US" sz="1000" dirty="0"/>
        </a:p>
      </dgm:t>
    </dgm:pt>
    <dgm:pt modelId="{F1D23979-78CD-F047-9CAE-22EC9C9D93EF}" type="parTrans" cxnId="{8EBEC399-A863-224C-B830-1B2E93D11152}">
      <dgm:prSet/>
      <dgm:spPr/>
      <dgm:t>
        <a:bodyPr/>
        <a:lstStyle/>
        <a:p>
          <a:endParaRPr lang="en-US" sz="950"/>
        </a:p>
      </dgm:t>
    </dgm:pt>
    <dgm:pt modelId="{52962347-765A-0A4C-8A4E-9287B080831B}" type="sibTrans" cxnId="{8EBEC399-A863-224C-B830-1B2E93D11152}">
      <dgm:prSet/>
      <dgm:spPr/>
      <dgm:t>
        <a:bodyPr/>
        <a:lstStyle/>
        <a:p>
          <a:endParaRPr lang="en-US" sz="950"/>
        </a:p>
      </dgm:t>
    </dgm:pt>
    <dgm:pt modelId="{50FE5E3F-078D-1C4E-9283-8838BF7389BA}" type="pres">
      <dgm:prSet presAssocID="{4A3BBEFA-1692-4A4F-9B69-EFFBDF8A5B4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0EBCC0-96A0-E84D-855C-7732E7940BF7}" type="pres">
      <dgm:prSet presAssocID="{4A3BBEFA-1692-4A4F-9B69-EFFBDF8A5B4E}" presName="diamond" presStyleLbl="bgShp" presStyleIdx="0" presStyleCnt="1"/>
      <dgm:spPr/>
    </dgm:pt>
    <dgm:pt modelId="{D13255C8-A9EF-F147-9913-27011160F96C}" type="pres">
      <dgm:prSet presAssocID="{4A3BBEFA-1692-4A4F-9B69-EFFBDF8A5B4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91F4DF-79CC-6946-8336-D809B7D1D742}" type="pres">
      <dgm:prSet presAssocID="{4A3BBEFA-1692-4A4F-9B69-EFFBDF8A5B4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4FEAE-19FF-1644-BF5A-64E2C7506E83}" type="pres">
      <dgm:prSet presAssocID="{4A3BBEFA-1692-4A4F-9B69-EFFBDF8A5B4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E0AE0A-444F-1D48-8A85-C232D3ECBAAF}" type="pres">
      <dgm:prSet presAssocID="{4A3BBEFA-1692-4A4F-9B69-EFFBDF8A5B4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9C3A03-D986-F647-B407-87B6D0D10EBC}" srcId="{4A3BBEFA-1692-4A4F-9B69-EFFBDF8A5B4E}" destId="{68CD4385-928B-7544-B1BC-DC2827FEF903}" srcOrd="1" destOrd="0" parTransId="{FA754B1D-1852-1C40-8A9A-AB1FF8B560C8}" sibTransId="{010AD1B8-E9D5-5D43-9441-763945367773}"/>
    <dgm:cxn modelId="{DBF7DD80-B2FF-EF41-B437-0A7E942F797C}" srcId="{4A3BBEFA-1692-4A4F-9B69-EFFBDF8A5B4E}" destId="{B7FE093D-AE59-904A-9E6A-7B45A703CAB5}" srcOrd="2" destOrd="0" parTransId="{27F277AA-7832-6348-8BFB-92B89986F89B}" sibTransId="{E3F995F1-D88D-E145-BAE9-C6580D707C78}"/>
    <dgm:cxn modelId="{8EBEC399-A863-224C-B830-1B2E93D11152}" srcId="{4A3BBEFA-1692-4A4F-9B69-EFFBDF8A5B4E}" destId="{E44883E2-A491-0B46-ABAC-C5881E074F95}" srcOrd="3" destOrd="0" parTransId="{F1D23979-78CD-F047-9CAE-22EC9C9D93EF}" sibTransId="{52962347-765A-0A4C-8A4E-9287B080831B}"/>
    <dgm:cxn modelId="{14BD4AD9-380C-8340-9579-A94E64F03BC6}" srcId="{4A3BBEFA-1692-4A4F-9B69-EFFBDF8A5B4E}" destId="{C8357463-EF9C-7D4A-9809-16EAFA278C68}" srcOrd="0" destOrd="0" parTransId="{BA938106-4EEC-564D-89E7-4452DF66112F}" sibTransId="{53F060DF-C538-A44C-AA9A-8C1DD8F35A6B}"/>
    <dgm:cxn modelId="{93EBE500-DD0C-4F48-89FD-B5FC112E93B3}" type="presOf" srcId="{4A3BBEFA-1692-4A4F-9B69-EFFBDF8A5B4E}" destId="{50FE5E3F-078D-1C4E-9283-8838BF7389BA}" srcOrd="0" destOrd="0" presId="urn:microsoft.com/office/officeart/2005/8/layout/matrix3"/>
    <dgm:cxn modelId="{FD39A0DB-6225-8B4A-A2F3-B37E96E561A7}" type="presOf" srcId="{C8357463-EF9C-7D4A-9809-16EAFA278C68}" destId="{D13255C8-A9EF-F147-9913-27011160F96C}" srcOrd="0" destOrd="0" presId="urn:microsoft.com/office/officeart/2005/8/layout/matrix3"/>
    <dgm:cxn modelId="{85F134EF-33F9-9440-839F-660E0B866D02}" type="presOf" srcId="{B7FE093D-AE59-904A-9E6A-7B45A703CAB5}" destId="{07E4FEAE-19FF-1644-BF5A-64E2C7506E83}" srcOrd="0" destOrd="0" presId="urn:microsoft.com/office/officeart/2005/8/layout/matrix3"/>
    <dgm:cxn modelId="{18E2DE4F-6FD9-AE4C-9CEE-6EC3ADE80702}" type="presOf" srcId="{68CD4385-928B-7544-B1BC-DC2827FEF903}" destId="{5391F4DF-79CC-6946-8336-D809B7D1D742}" srcOrd="0" destOrd="0" presId="urn:microsoft.com/office/officeart/2005/8/layout/matrix3"/>
    <dgm:cxn modelId="{7CA3FB97-7E79-5D48-8FA3-FD42BA1F69FD}" type="presOf" srcId="{E44883E2-A491-0B46-ABAC-C5881E074F95}" destId="{AAE0AE0A-444F-1D48-8A85-C232D3ECBAAF}" srcOrd="0" destOrd="0" presId="urn:microsoft.com/office/officeart/2005/8/layout/matrix3"/>
    <dgm:cxn modelId="{4AE15509-4968-1B47-B4F8-A721F9D9677C}" type="presParOf" srcId="{50FE5E3F-078D-1C4E-9283-8838BF7389BA}" destId="{870EBCC0-96A0-E84D-855C-7732E7940BF7}" srcOrd="0" destOrd="0" presId="urn:microsoft.com/office/officeart/2005/8/layout/matrix3"/>
    <dgm:cxn modelId="{63571E32-0319-8341-AF75-B65353D5C362}" type="presParOf" srcId="{50FE5E3F-078D-1C4E-9283-8838BF7389BA}" destId="{D13255C8-A9EF-F147-9913-27011160F96C}" srcOrd="1" destOrd="0" presId="urn:microsoft.com/office/officeart/2005/8/layout/matrix3"/>
    <dgm:cxn modelId="{A0672970-A23A-3245-A3B7-4CF9CEACEE1C}" type="presParOf" srcId="{50FE5E3F-078D-1C4E-9283-8838BF7389BA}" destId="{5391F4DF-79CC-6946-8336-D809B7D1D742}" srcOrd="2" destOrd="0" presId="urn:microsoft.com/office/officeart/2005/8/layout/matrix3"/>
    <dgm:cxn modelId="{848D500C-335F-0346-A3C2-B846CDB83FF0}" type="presParOf" srcId="{50FE5E3F-078D-1C4E-9283-8838BF7389BA}" destId="{07E4FEAE-19FF-1644-BF5A-64E2C7506E83}" srcOrd="3" destOrd="0" presId="urn:microsoft.com/office/officeart/2005/8/layout/matrix3"/>
    <dgm:cxn modelId="{48975E33-F2EC-8F43-811C-E1BBE01CD80C}" type="presParOf" srcId="{50FE5E3F-078D-1C4E-9283-8838BF7389BA}" destId="{AAE0AE0A-444F-1D48-8A85-C232D3ECBAA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0F6828-054C-E042-9880-80D0AC69798D}" type="doc">
      <dgm:prSet loTypeId="urn:microsoft.com/office/officeart/2005/8/layout/venn1" loCatId="relationship" qsTypeId="urn:microsoft.com/office/officeart/2005/8/quickstyle/simple4" qsCatId="simple" csTypeId="urn:microsoft.com/office/officeart/2005/8/colors/accent4_5" csCatId="accent4" phldr="1"/>
      <dgm:spPr/>
    </dgm:pt>
    <dgm:pt modelId="{F5D9EF32-E154-CB48-BFD6-74E00F7307E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Predictive modeling</a:t>
          </a:r>
          <a:endParaRPr lang="en-US" dirty="0">
            <a:solidFill>
              <a:schemeClr val="bg1"/>
            </a:solidFill>
          </a:endParaRPr>
        </a:p>
      </dgm:t>
    </dgm:pt>
    <dgm:pt modelId="{A6C3B33A-819F-AD44-8B75-D4AF1860834D}" type="parTrans" cxnId="{8E45856E-4E2C-0646-A52D-6977C65DB406}">
      <dgm:prSet/>
      <dgm:spPr/>
      <dgm:t>
        <a:bodyPr/>
        <a:lstStyle/>
        <a:p>
          <a:endParaRPr lang="en-US"/>
        </a:p>
      </dgm:t>
    </dgm:pt>
    <dgm:pt modelId="{1223D28B-E098-0240-AD0F-45B342073765}" type="sibTrans" cxnId="{8E45856E-4E2C-0646-A52D-6977C65DB406}">
      <dgm:prSet/>
      <dgm:spPr/>
      <dgm:t>
        <a:bodyPr/>
        <a:lstStyle/>
        <a:p>
          <a:endParaRPr lang="en-US"/>
        </a:p>
      </dgm:t>
    </dgm:pt>
    <dgm:pt modelId="{7F00AD0A-3187-1F48-9FB6-9E93C03D7FDE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Disease Models</a:t>
          </a:r>
          <a:endParaRPr lang="en-US" dirty="0">
            <a:solidFill>
              <a:schemeClr val="bg1"/>
            </a:solidFill>
          </a:endParaRPr>
        </a:p>
      </dgm:t>
    </dgm:pt>
    <dgm:pt modelId="{92E7F530-3BB2-3443-B3E8-7017EA76B63A}" type="parTrans" cxnId="{E6FD57E3-8BBA-1C4E-A786-F4B038D82D10}">
      <dgm:prSet/>
      <dgm:spPr/>
      <dgm:t>
        <a:bodyPr/>
        <a:lstStyle/>
        <a:p>
          <a:endParaRPr lang="en-US"/>
        </a:p>
      </dgm:t>
    </dgm:pt>
    <dgm:pt modelId="{53DF9928-02F9-5C4C-A7AD-29B981ED6A0C}" type="sibTrans" cxnId="{E6FD57E3-8BBA-1C4E-A786-F4B038D82D10}">
      <dgm:prSet/>
      <dgm:spPr/>
      <dgm:t>
        <a:bodyPr/>
        <a:lstStyle/>
        <a:p>
          <a:endParaRPr lang="en-US"/>
        </a:p>
      </dgm:t>
    </dgm:pt>
    <dgm:pt modelId="{5A8F560F-AAA4-A94D-8182-EEB2FBB2F05A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Benchmarking</a:t>
          </a:r>
          <a:endParaRPr lang="en-US" dirty="0">
            <a:solidFill>
              <a:schemeClr val="bg1"/>
            </a:solidFill>
          </a:endParaRPr>
        </a:p>
      </dgm:t>
    </dgm:pt>
    <dgm:pt modelId="{00EA4F8C-0047-8349-971C-5EAB68D60861}" type="parTrans" cxnId="{ED2E8FD5-CABD-6147-B47B-12B8A8A02C9D}">
      <dgm:prSet/>
      <dgm:spPr/>
      <dgm:t>
        <a:bodyPr/>
        <a:lstStyle/>
        <a:p>
          <a:endParaRPr lang="en-US"/>
        </a:p>
      </dgm:t>
    </dgm:pt>
    <dgm:pt modelId="{37DDBD82-194A-5A4B-BF01-8306A1D9DD44}" type="sibTrans" cxnId="{ED2E8FD5-CABD-6147-B47B-12B8A8A02C9D}">
      <dgm:prSet/>
      <dgm:spPr/>
      <dgm:t>
        <a:bodyPr/>
        <a:lstStyle/>
        <a:p>
          <a:endParaRPr lang="en-US"/>
        </a:p>
      </dgm:t>
    </dgm:pt>
    <dgm:pt modelId="{047FD3EB-C328-2545-84FA-F95F37CC86E7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Shared Report Library</a:t>
          </a:r>
          <a:endParaRPr lang="en-US" dirty="0">
            <a:solidFill>
              <a:schemeClr val="bg1"/>
            </a:solidFill>
          </a:endParaRPr>
        </a:p>
      </dgm:t>
    </dgm:pt>
    <dgm:pt modelId="{BF6AE1B2-F2B9-A24A-B5EE-B19E4D166500}" type="parTrans" cxnId="{389F7831-26B2-C347-9AD2-0B5F61156823}">
      <dgm:prSet/>
      <dgm:spPr/>
      <dgm:t>
        <a:bodyPr/>
        <a:lstStyle/>
        <a:p>
          <a:endParaRPr lang="en-US"/>
        </a:p>
      </dgm:t>
    </dgm:pt>
    <dgm:pt modelId="{660EFDE1-F645-8741-87D4-386E46BAD71F}" type="sibTrans" cxnId="{389F7831-26B2-C347-9AD2-0B5F61156823}">
      <dgm:prSet/>
      <dgm:spPr/>
      <dgm:t>
        <a:bodyPr/>
        <a:lstStyle/>
        <a:p>
          <a:endParaRPr lang="en-US"/>
        </a:p>
      </dgm:t>
    </dgm:pt>
    <dgm:pt modelId="{C638ED81-7645-8342-8D2E-35DE91482A68}" type="pres">
      <dgm:prSet presAssocID="{960F6828-054C-E042-9880-80D0AC69798D}" presName="compositeShape" presStyleCnt="0">
        <dgm:presLayoutVars>
          <dgm:chMax val="7"/>
          <dgm:dir/>
          <dgm:resizeHandles val="exact"/>
        </dgm:presLayoutVars>
      </dgm:prSet>
      <dgm:spPr/>
    </dgm:pt>
    <dgm:pt modelId="{A4CA09F7-B480-F94C-A324-3E4FBCC91A6F}" type="pres">
      <dgm:prSet presAssocID="{F5D9EF32-E154-CB48-BFD6-74E00F7307EB}" presName="circ1" presStyleLbl="vennNode1" presStyleIdx="0" presStyleCnt="4"/>
      <dgm:spPr/>
      <dgm:t>
        <a:bodyPr/>
        <a:lstStyle/>
        <a:p>
          <a:endParaRPr lang="en-US"/>
        </a:p>
      </dgm:t>
    </dgm:pt>
    <dgm:pt modelId="{0DE4BF97-F0C8-C245-830B-A94C5DAAD956}" type="pres">
      <dgm:prSet presAssocID="{F5D9EF32-E154-CB48-BFD6-74E00F7307E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FF29D-2E6B-E94C-93C7-DCD158DFD47C}" type="pres">
      <dgm:prSet presAssocID="{7F00AD0A-3187-1F48-9FB6-9E93C03D7FDE}" presName="circ2" presStyleLbl="vennNode1" presStyleIdx="1" presStyleCnt="4"/>
      <dgm:spPr/>
      <dgm:t>
        <a:bodyPr/>
        <a:lstStyle/>
        <a:p>
          <a:endParaRPr lang="en-US"/>
        </a:p>
      </dgm:t>
    </dgm:pt>
    <dgm:pt modelId="{3D071A9F-98CC-E744-A7E9-DD5DCDC740A4}" type="pres">
      <dgm:prSet presAssocID="{7F00AD0A-3187-1F48-9FB6-9E93C03D7F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56441-EE15-CD4D-9B89-2824E686F5BC}" type="pres">
      <dgm:prSet presAssocID="{5A8F560F-AAA4-A94D-8182-EEB2FBB2F05A}" presName="circ3" presStyleLbl="vennNode1" presStyleIdx="2" presStyleCnt="4"/>
      <dgm:spPr/>
      <dgm:t>
        <a:bodyPr/>
        <a:lstStyle/>
        <a:p>
          <a:endParaRPr lang="en-US"/>
        </a:p>
      </dgm:t>
    </dgm:pt>
    <dgm:pt modelId="{1E38B463-64F2-2044-9A70-7669C74410BF}" type="pres">
      <dgm:prSet presAssocID="{5A8F560F-AAA4-A94D-8182-EEB2FBB2F05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59146A-05A0-8548-A48C-22E18A385104}" type="pres">
      <dgm:prSet presAssocID="{047FD3EB-C328-2545-84FA-F95F37CC86E7}" presName="circ4" presStyleLbl="vennNode1" presStyleIdx="3" presStyleCnt="4"/>
      <dgm:spPr/>
      <dgm:t>
        <a:bodyPr/>
        <a:lstStyle/>
        <a:p>
          <a:endParaRPr lang="en-US"/>
        </a:p>
      </dgm:t>
    </dgm:pt>
    <dgm:pt modelId="{9F15E29D-81B6-2F4C-84FC-CFAF0F61869B}" type="pres">
      <dgm:prSet presAssocID="{047FD3EB-C328-2545-84FA-F95F37CC86E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605E3D-D942-4846-BDD1-11677FBCAEDB}" type="presOf" srcId="{047FD3EB-C328-2545-84FA-F95F37CC86E7}" destId="{9F15E29D-81B6-2F4C-84FC-CFAF0F61869B}" srcOrd="1" destOrd="0" presId="urn:microsoft.com/office/officeart/2005/8/layout/venn1"/>
    <dgm:cxn modelId="{EA3704CE-6E76-AB46-A081-8DEAE08E8DA1}" type="presOf" srcId="{7F00AD0A-3187-1F48-9FB6-9E93C03D7FDE}" destId="{DD9FF29D-2E6B-E94C-93C7-DCD158DFD47C}" srcOrd="0" destOrd="0" presId="urn:microsoft.com/office/officeart/2005/8/layout/venn1"/>
    <dgm:cxn modelId="{8E45856E-4E2C-0646-A52D-6977C65DB406}" srcId="{960F6828-054C-E042-9880-80D0AC69798D}" destId="{F5D9EF32-E154-CB48-BFD6-74E00F7307EB}" srcOrd="0" destOrd="0" parTransId="{A6C3B33A-819F-AD44-8B75-D4AF1860834D}" sibTransId="{1223D28B-E098-0240-AD0F-45B342073765}"/>
    <dgm:cxn modelId="{9FFA475A-C909-4842-A029-E24BC503E518}" type="presOf" srcId="{F5D9EF32-E154-CB48-BFD6-74E00F7307EB}" destId="{A4CA09F7-B480-F94C-A324-3E4FBCC91A6F}" srcOrd="0" destOrd="0" presId="urn:microsoft.com/office/officeart/2005/8/layout/venn1"/>
    <dgm:cxn modelId="{ED2E8FD5-CABD-6147-B47B-12B8A8A02C9D}" srcId="{960F6828-054C-E042-9880-80D0AC69798D}" destId="{5A8F560F-AAA4-A94D-8182-EEB2FBB2F05A}" srcOrd="2" destOrd="0" parTransId="{00EA4F8C-0047-8349-971C-5EAB68D60861}" sibTransId="{37DDBD82-194A-5A4B-BF01-8306A1D9DD44}"/>
    <dgm:cxn modelId="{DDB04035-49A8-4041-8BF8-20DF54C338A9}" type="presOf" srcId="{5A8F560F-AAA4-A94D-8182-EEB2FBB2F05A}" destId="{1E38B463-64F2-2044-9A70-7669C74410BF}" srcOrd="1" destOrd="0" presId="urn:microsoft.com/office/officeart/2005/8/layout/venn1"/>
    <dgm:cxn modelId="{E80E6B67-97A3-E642-968B-E7344AFA1A99}" type="presOf" srcId="{960F6828-054C-E042-9880-80D0AC69798D}" destId="{C638ED81-7645-8342-8D2E-35DE91482A68}" srcOrd="0" destOrd="0" presId="urn:microsoft.com/office/officeart/2005/8/layout/venn1"/>
    <dgm:cxn modelId="{95859C32-7570-8941-984D-D103694928AB}" type="presOf" srcId="{5A8F560F-AAA4-A94D-8182-EEB2FBB2F05A}" destId="{B2756441-EE15-CD4D-9B89-2824E686F5BC}" srcOrd="0" destOrd="0" presId="urn:microsoft.com/office/officeart/2005/8/layout/venn1"/>
    <dgm:cxn modelId="{EF3905D7-05AE-0348-B343-5C955B89752F}" type="presOf" srcId="{047FD3EB-C328-2545-84FA-F95F37CC86E7}" destId="{F859146A-05A0-8548-A48C-22E18A385104}" srcOrd="0" destOrd="0" presId="urn:microsoft.com/office/officeart/2005/8/layout/venn1"/>
    <dgm:cxn modelId="{7A7F7F40-EE07-994A-B550-8AD3E1F091D3}" type="presOf" srcId="{F5D9EF32-E154-CB48-BFD6-74E00F7307EB}" destId="{0DE4BF97-F0C8-C245-830B-A94C5DAAD956}" srcOrd="1" destOrd="0" presId="urn:microsoft.com/office/officeart/2005/8/layout/venn1"/>
    <dgm:cxn modelId="{2A4DF47C-F6FD-C046-B6A5-BBD3BFC161A2}" type="presOf" srcId="{7F00AD0A-3187-1F48-9FB6-9E93C03D7FDE}" destId="{3D071A9F-98CC-E744-A7E9-DD5DCDC740A4}" srcOrd="1" destOrd="0" presId="urn:microsoft.com/office/officeart/2005/8/layout/venn1"/>
    <dgm:cxn modelId="{389F7831-26B2-C347-9AD2-0B5F61156823}" srcId="{960F6828-054C-E042-9880-80D0AC69798D}" destId="{047FD3EB-C328-2545-84FA-F95F37CC86E7}" srcOrd="3" destOrd="0" parTransId="{BF6AE1B2-F2B9-A24A-B5EE-B19E4D166500}" sibTransId="{660EFDE1-F645-8741-87D4-386E46BAD71F}"/>
    <dgm:cxn modelId="{E6FD57E3-8BBA-1C4E-A786-F4B038D82D10}" srcId="{960F6828-054C-E042-9880-80D0AC69798D}" destId="{7F00AD0A-3187-1F48-9FB6-9E93C03D7FDE}" srcOrd="1" destOrd="0" parTransId="{92E7F530-3BB2-3443-B3E8-7017EA76B63A}" sibTransId="{53DF9928-02F9-5C4C-A7AD-29B981ED6A0C}"/>
    <dgm:cxn modelId="{99675F8E-9BC1-8742-BA46-DEDC6A586764}" type="presParOf" srcId="{C638ED81-7645-8342-8D2E-35DE91482A68}" destId="{A4CA09F7-B480-F94C-A324-3E4FBCC91A6F}" srcOrd="0" destOrd="0" presId="urn:microsoft.com/office/officeart/2005/8/layout/venn1"/>
    <dgm:cxn modelId="{6B468B08-B889-B143-B27C-EEF539D48896}" type="presParOf" srcId="{C638ED81-7645-8342-8D2E-35DE91482A68}" destId="{0DE4BF97-F0C8-C245-830B-A94C5DAAD956}" srcOrd="1" destOrd="0" presId="urn:microsoft.com/office/officeart/2005/8/layout/venn1"/>
    <dgm:cxn modelId="{66204F1F-CAAF-7241-AFE2-714BDE730B6F}" type="presParOf" srcId="{C638ED81-7645-8342-8D2E-35DE91482A68}" destId="{DD9FF29D-2E6B-E94C-93C7-DCD158DFD47C}" srcOrd="2" destOrd="0" presId="urn:microsoft.com/office/officeart/2005/8/layout/venn1"/>
    <dgm:cxn modelId="{8CBF24C4-E8A9-AA4C-BE7A-2C538B223145}" type="presParOf" srcId="{C638ED81-7645-8342-8D2E-35DE91482A68}" destId="{3D071A9F-98CC-E744-A7E9-DD5DCDC740A4}" srcOrd="3" destOrd="0" presId="urn:microsoft.com/office/officeart/2005/8/layout/venn1"/>
    <dgm:cxn modelId="{42C2403C-12E9-074E-A8B3-42142BE649FE}" type="presParOf" srcId="{C638ED81-7645-8342-8D2E-35DE91482A68}" destId="{B2756441-EE15-CD4D-9B89-2824E686F5BC}" srcOrd="4" destOrd="0" presId="urn:microsoft.com/office/officeart/2005/8/layout/venn1"/>
    <dgm:cxn modelId="{212A0409-1BCB-2E40-95F8-8E9C454880E8}" type="presParOf" srcId="{C638ED81-7645-8342-8D2E-35DE91482A68}" destId="{1E38B463-64F2-2044-9A70-7669C74410BF}" srcOrd="5" destOrd="0" presId="urn:microsoft.com/office/officeart/2005/8/layout/venn1"/>
    <dgm:cxn modelId="{3ACB1AD5-9786-C94C-9985-000BA4C48071}" type="presParOf" srcId="{C638ED81-7645-8342-8D2E-35DE91482A68}" destId="{F859146A-05A0-8548-A48C-22E18A385104}" srcOrd="6" destOrd="0" presId="urn:microsoft.com/office/officeart/2005/8/layout/venn1"/>
    <dgm:cxn modelId="{54AAAAE7-BF03-0148-89CD-C8D84A80FCE0}" type="presParOf" srcId="{C638ED81-7645-8342-8D2E-35DE91482A68}" destId="{9F15E29D-81B6-2F4C-84FC-CFAF0F61869B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A099D-612E-254D-83F0-C9480CF6EC71}">
      <dsp:nvSpPr>
        <dsp:cNvPr id="0" name=""/>
        <dsp:cNvSpPr/>
      </dsp:nvSpPr>
      <dsp:spPr>
        <a:xfrm>
          <a:off x="245164" y="1136991"/>
          <a:ext cx="1879191" cy="1879191"/>
        </a:xfrm>
        <a:prstGeom prst="circularArrow">
          <a:avLst>
            <a:gd name="adj1" fmla="val 4668"/>
            <a:gd name="adj2" fmla="val 272909"/>
            <a:gd name="adj3" fmla="val 13511140"/>
            <a:gd name="adj4" fmla="val 17585556"/>
            <a:gd name="adj5" fmla="val 484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2E57F0-813F-7148-9735-8F5F675D3DD4}">
      <dsp:nvSpPr>
        <dsp:cNvPr id="0" name=""/>
        <dsp:cNvSpPr/>
      </dsp:nvSpPr>
      <dsp:spPr>
        <a:xfrm>
          <a:off x="675104" y="1141262"/>
          <a:ext cx="1019310" cy="509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Mapping</a:t>
          </a:r>
          <a:endParaRPr lang="en-US" sz="900" kern="1200" dirty="0"/>
        </a:p>
      </dsp:txBody>
      <dsp:txXfrm>
        <a:off x="699983" y="1166141"/>
        <a:ext cx="969552" cy="459897"/>
      </dsp:txXfrm>
    </dsp:sp>
    <dsp:sp modelId="{33928288-6B8A-3042-836C-D9D5DDC62986}">
      <dsp:nvSpPr>
        <dsp:cNvPr id="0" name=""/>
        <dsp:cNvSpPr/>
      </dsp:nvSpPr>
      <dsp:spPr>
        <a:xfrm>
          <a:off x="1349859" y="1816017"/>
          <a:ext cx="1019310" cy="509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Normalization</a:t>
          </a:r>
          <a:endParaRPr lang="en-US" sz="900" kern="1200" dirty="0"/>
        </a:p>
      </dsp:txBody>
      <dsp:txXfrm>
        <a:off x="1374738" y="1840896"/>
        <a:ext cx="969552" cy="459897"/>
      </dsp:txXfrm>
    </dsp:sp>
    <dsp:sp modelId="{7F2F7176-4F71-A44B-AA65-5D16B4E4F990}">
      <dsp:nvSpPr>
        <dsp:cNvPr id="0" name=""/>
        <dsp:cNvSpPr/>
      </dsp:nvSpPr>
      <dsp:spPr>
        <a:xfrm>
          <a:off x="675104" y="2490772"/>
          <a:ext cx="1019310" cy="509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Natural</a:t>
          </a:r>
          <a:r>
            <a:rPr lang="en-US" sz="900" kern="1200" baseline="0" dirty="0" smtClean="0"/>
            <a:t> Language Processing</a:t>
          </a:r>
          <a:endParaRPr lang="en-US" sz="900" kern="1200" dirty="0"/>
        </a:p>
      </dsp:txBody>
      <dsp:txXfrm>
        <a:off x="699983" y="2515651"/>
        <a:ext cx="969552" cy="459897"/>
      </dsp:txXfrm>
    </dsp:sp>
    <dsp:sp modelId="{F5C0B792-9EA5-824B-B224-3966347D3B25}">
      <dsp:nvSpPr>
        <dsp:cNvPr id="0" name=""/>
        <dsp:cNvSpPr/>
      </dsp:nvSpPr>
      <dsp:spPr>
        <a:xfrm>
          <a:off x="350" y="1816017"/>
          <a:ext cx="1019310" cy="5096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Validation</a:t>
          </a:r>
          <a:endParaRPr lang="en-US" sz="900" kern="1200" dirty="0"/>
        </a:p>
      </dsp:txBody>
      <dsp:txXfrm>
        <a:off x="25229" y="1840896"/>
        <a:ext cx="969552" cy="4598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EBCC0-96A0-E84D-855C-7732E7940BF7}">
      <dsp:nvSpPr>
        <dsp:cNvPr id="0" name=""/>
        <dsp:cNvSpPr/>
      </dsp:nvSpPr>
      <dsp:spPr>
        <a:xfrm>
          <a:off x="0" y="975185"/>
          <a:ext cx="2113630" cy="211363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3255C8-A9EF-F147-9913-27011160F96C}">
      <dsp:nvSpPr>
        <dsp:cNvPr id="0" name=""/>
        <dsp:cNvSpPr/>
      </dsp:nvSpPr>
      <dsp:spPr>
        <a:xfrm>
          <a:off x="200794" y="1175979"/>
          <a:ext cx="824315" cy="8243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Multiple data sources</a:t>
          </a:r>
          <a:endParaRPr lang="en-US" sz="1200" kern="1200" dirty="0"/>
        </a:p>
      </dsp:txBody>
      <dsp:txXfrm>
        <a:off x="241034" y="1216219"/>
        <a:ext cx="743835" cy="743835"/>
      </dsp:txXfrm>
    </dsp:sp>
    <dsp:sp modelId="{5391F4DF-79CC-6946-8336-D809B7D1D742}">
      <dsp:nvSpPr>
        <dsp:cNvPr id="0" name=""/>
        <dsp:cNvSpPr/>
      </dsp:nvSpPr>
      <dsp:spPr>
        <a:xfrm>
          <a:off x="1088519" y="1175979"/>
          <a:ext cx="824315" cy="8243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Various data types</a:t>
          </a:r>
          <a:endParaRPr lang="en-US" sz="1100" kern="1200" dirty="0"/>
        </a:p>
      </dsp:txBody>
      <dsp:txXfrm>
        <a:off x="1128759" y="1216219"/>
        <a:ext cx="743835" cy="743835"/>
      </dsp:txXfrm>
    </dsp:sp>
    <dsp:sp modelId="{07E4FEAE-19FF-1644-BF5A-64E2C7506E83}">
      <dsp:nvSpPr>
        <dsp:cNvPr id="0" name=""/>
        <dsp:cNvSpPr/>
      </dsp:nvSpPr>
      <dsp:spPr>
        <a:xfrm>
          <a:off x="200794" y="2063704"/>
          <a:ext cx="824315" cy="8243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Several access methods</a:t>
          </a:r>
          <a:endParaRPr lang="en-US" sz="1100" kern="1200" dirty="0"/>
        </a:p>
      </dsp:txBody>
      <dsp:txXfrm>
        <a:off x="241034" y="2103944"/>
        <a:ext cx="743835" cy="743835"/>
      </dsp:txXfrm>
    </dsp:sp>
    <dsp:sp modelId="{AAE0AE0A-444F-1D48-8A85-C232D3ECBAAF}">
      <dsp:nvSpPr>
        <dsp:cNvPr id="0" name=""/>
        <dsp:cNvSpPr/>
      </dsp:nvSpPr>
      <dsp:spPr>
        <a:xfrm>
          <a:off x="1088519" y="2063704"/>
          <a:ext cx="824315" cy="8243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Numerous extraction frequencies</a:t>
          </a:r>
          <a:endParaRPr lang="en-US" sz="1000" kern="1200" dirty="0"/>
        </a:p>
      </dsp:txBody>
      <dsp:txXfrm>
        <a:off x="1128759" y="2103944"/>
        <a:ext cx="743835" cy="7438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A09F7-B480-F94C-A324-3E4FBCC91A6F}">
      <dsp:nvSpPr>
        <dsp:cNvPr id="0" name=""/>
        <dsp:cNvSpPr/>
      </dsp:nvSpPr>
      <dsp:spPr>
        <a:xfrm>
          <a:off x="512289" y="690265"/>
          <a:ext cx="1109959" cy="1109959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</a:rPr>
            <a:t>Predictive modeling</a:t>
          </a:r>
          <a:endParaRPr lang="en-US" sz="900" kern="1200" dirty="0">
            <a:solidFill>
              <a:schemeClr val="bg1"/>
            </a:solidFill>
          </a:endParaRPr>
        </a:p>
      </dsp:txBody>
      <dsp:txXfrm>
        <a:off x="640361" y="839683"/>
        <a:ext cx="853815" cy="352198"/>
      </dsp:txXfrm>
    </dsp:sp>
    <dsp:sp modelId="{DD9FF29D-2E6B-E94C-93C7-DCD158DFD47C}">
      <dsp:nvSpPr>
        <dsp:cNvPr id="0" name=""/>
        <dsp:cNvSpPr/>
      </dsp:nvSpPr>
      <dsp:spPr>
        <a:xfrm>
          <a:off x="1003232" y="1181209"/>
          <a:ext cx="1109959" cy="1109959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9"/>
                <a:satOff val="-204"/>
                <a:lumOff val="1184"/>
                <a:alphaOff val="1000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9"/>
                <a:satOff val="-204"/>
                <a:lumOff val="1184"/>
                <a:alphaOff val="1000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9"/>
                <a:satOff val="-204"/>
                <a:lumOff val="1184"/>
                <a:alphaOff val="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</a:rPr>
            <a:t>Disease Models</a:t>
          </a:r>
          <a:endParaRPr lang="en-US" sz="900" kern="1200" dirty="0">
            <a:solidFill>
              <a:schemeClr val="bg1"/>
            </a:solidFill>
          </a:endParaRPr>
        </a:p>
      </dsp:txBody>
      <dsp:txXfrm>
        <a:off x="1600903" y="1309281"/>
        <a:ext cx="426907" cy="853815"/>
      </dsp:txXfrm>
    </dsp:sp>
    <dsp:sp modelId="{B2756441-EE15-CD4D-9B89-2824E686F5BC}">
      <dsp:nvSpPr>
        <dsp:cNvPr id="0" name=""/>
        <dsp:cNvSpPr/>
      </dsp:nvSpPr>
      <dsp:spPr>
        <a:xfrm>
          <a:off x="512289" y="1672152"/>
          <a:ext cx="1109959" cy="1109959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18"/>
                <a:satOff val="-408"/>
                <a:lumOff val="2368"/>
                <a:alphaOff val="2000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18"/>
                <a:satOff val="-408"/>
                <a:lumOff val="2368"/>
                <a:alphaOff val="2000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18"/>
                <a:satOff val="-408"/>
                <a:lumOff val="2368"/>
                <a:alphaOff val="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</a:rPr>
            <a:t>Benchmarking</a:t>
          </a:r>
          <a:endParaRPr lang="en-US" sz="900" kern="1200" dirty="0">
            <a:solidFill>
              <a:schemeClr val="bg1"/>
            </a:solidFill>
          </a:endParaRPr>
        </a:p>
      </dsp:txBody>
      <dsp:txXfrm>
        <a:off x="640361" y="2280496"/>
        <a:ext cx="853815" cy="352198"/>
      </dsp:txXfrm>
    </dsp:sp>
    <dsp:sp modelId="{F859146A-05A0-8548-A48C-22E18A385104}">
      <dsp:nvSpPr>
        <dsp:cNvPr id="0" name=""/>
        <dsp:cNvSpPr/>
      </dsp:nvSpPr>
      <dsp:spPr>
        <a:xfrm>
          <a:off x="21345" y="1181209"/>
          <a:ext cx="1109959" cy="1109959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27"/>
                <a:satOff val="-612"/>
                <a:lumOff val="3552"/>
                <a:alphaOff val="3000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27"/>
                <a:satOff val="-612"/>
                <a:lumOff val="3552"/>
                <a:alphaOff val="3000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27"/>
                <a:satOff val="-612"/>
                <a:lumOff val="3552"/>
                <a:alphaOff val="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bg1"/>
              </a:solidFill>
            </a:rPr>
            <a:t>Shared Report Library</a:t>
          </a:r>
          <a:endParaRPr lang="en-US" sz="900" kern="1200" dirty="0">
            <a:solidFill>
              <a:schemeClr val="bg1"/>
            </a:solidFill>
          </a:endParaRPr>
        </a:p>
      </dsp:txBody>
      <dsp:txXfrm>
        <a:off x="106726" y="1309281"/>
        <a:ext cx="426907" cy="853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kzidenz Grotesk BE Regular" pitchFamily="50" charset="0"/>
              </a:defRPr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kzidenz Grotesk BE Regular" pitchFamily="50" charset="0"/>
              </a:defRPr>
            </a:lvl1pPr>
          </a:lstStyle>
          <a:p>
            <a:pPr>
              <a:defRPr/>
            </a:pPr>
            <a:fld id="{EA109CFF-C1DF-4C70-BA5F-C5FF23523099}" type="datetimeFigureOut">
              <a:rPr lang="en-US">
                <a:latin typeface="Calibri" pitchFamily="34" charset="0"/>
              </a:rPr>
              <a:pPr>
                <a:defRPr/>
              </a:pPr>
              <a:t>10/17/12</a:t>
            </a:fld>
            <a:endParaRPr lang="en-US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kzidenz Grotesk BE Regular" pitchFamily="50" charset="0"/>
              </a:defRPr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kzidenz Grotesk BE Regular" pitchFamily="50" charset="0"/>
              </a:defRPr>
            </a:lvl1pPr>
          </a:lstStyle>
          <a:p>
            <a:pPr>
              <a:defRPr/>
            </a:pPr>
            <a:fld id="{72D98700-8CCB-46AB-8645-37885F22EE4D}" type="slidenum">
              <a:rPr lang="en-US">
                <a:latin typeface="Calibri" pitchFamily="34" charset="0"/>
              </a:rPr>
              <a:pPr>
                <a:defRPr/>
              </a:pPr>
              <a:t>‹#›</a:t>
            </a:fld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17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8343021-81C0-415F-A277-B351A079802F}" type="datetimeFigureOut">
              <a:rPr lang="en-US" smtClean="0"/>
              <a:pPr>
                <a:defRPr/>
              </a:pPr>
              <a:t>10/17/12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D0EA201-3DBA-40C2-8D03-5F4293AE4E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35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1" y="4560570"/>
            <a:ext cx="6014720" cy="720090"/>
          </a:xfrm>
        </p:spPr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76DD-8DD8-B448-B957-CDBA51B107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5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3" rIns="96644" bIns="48323" anchor="b"/>
          <a:lstStyle/>
          <a:p>
            <a:pPr algn="r" defTabSz="966618"/>
            <a:fld id="{155597F4-F271-4910-8D83-E5744C3C5A26}" type="slidenum">
              <a:rPr lang="en-US" sz="1200"/>
              <a:pPr algn="r" defTabSz="966618"/>
              <a:t>8</a:t>
            </a:fld>
            <a:endParaRPr lang="en-US" sz="1200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76DD-8DD8-B448-B957-CDBA51B107E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1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76DD-8DD8-B448-B957-CDBA51B107E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5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76DD-8DD8-B448-B957-CDBA51B107E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8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76DD-8DD8-B448-B957-CDBA51B107E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6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30" indent="-181230">
              <a:spcAft>
                <a:spcPts val="1269"/>
              </a:spcAft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76DD-8DD8-B448-B957-CDBA51B107E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1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 4 intr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88898"/>
            <a:ext cx="7772400" cy="1470025"/>
          </a:xfrm>
        </p:spPr>
        <p:txBody>
          <a:bodyPr>
            <a:normAutofit/>
          </a:bodyPr>
          <a:lstStyle>
            <a:lvl1pPr algn="r"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876800"/>
            <a:ext cx="5105400" cy="7620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 baseline="0">
                <a:solidFill>
                  <a:schemeClr val="tx2"/>
                </a:solidFill>
              </a:defRPr>
            </a:lvl1pPr>
            <a:lvl2pPr>
              <a:buSzPct val="75000"/>
              <a:buFontTx/>
              <a:buBlip>
                <a:blip r:embed="rId3"/>
              </a:buBlip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625F-1E23-43C2-9596-1922C19EE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>
              <a:buSzPct val="75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3B26-C12A-4778-8ACF-798FF052D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DE6A3-BA7A-407F-88F1-5A93D994D6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0"/>
            <a:ext cx="8549883" cy="10778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841" y="1600200"/>
            <a:ext cx="4196959" cy="4525963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0052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EC44-572C-4F5C-8AEE-6AD6E786FE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0"/>
            <a:ext cx="8549883" cy="10778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841" y="1535113"/>
            <a:ext cx="4198547" cy="639762"/>
          </a:xfrm>
        </p:spPr>
        <p:txBody>
          <a:bodyPr anchor="b"/>
          <a:lstStyle>
            <a:lvl1pPr marL="0" indent="0">
              <a:buNone/>
              <a:defRPr sz="24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841" y="2174875"/>
            <a:ext cx="41985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03699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036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AC946-FEA9-4158-BA11-0F0CBDD8E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 4 intr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88898"/>
            <a:ext cx="7772400" cy="1470025"/>
          </a:xfrm>
        </p:spPr>
        <p:txBody>
          <a:bodyPr>
            <a:normAutofit/>
          </a:bodyPr>
          <a:lstStyle>
            <a:lvl1pPr algn="r"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876800"/>
            <a:ext cx="5105400" cy="7620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 baseline="0">
                <a:solidFill>
                  <a:schemeClr val="tx2"/>
                </a:solidFill>
              </a:defRPr>
            </a:lvl1pPr>
            <a:lvl2pPr>
              <a:buSzPct val="75000"/>
              <a:buFontTx/>
              <a:buBlip>
                <a:blip r:embed="rId3"/>
              </a:buBlip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1EF47-DC2C-4AB3-8B2F-A5B22765FA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>
              <a:buSzPct val="75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A0581-700F-4A1E-8C09-3B49ACDF1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E1F31-4EF9-4E56-8395-C3EEBABCBB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0"/>
            <a:ext cx="8549883" cy="10778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841" y="1600200"/>
            <a:ext cx="4196959" cy="4525963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0052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DFEA4-9F8D-443D-BB63-3E07683D8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 baseline="0">
                <a:solidFill>
                  <a:schemeClr val="tx2"/>
                </a:solidFill>
              </a:defRPr>
            </a:lvl1pPr>
            <a:lvl2pPr>
              <a:buSzPct val="75000"/>
              <a:buFontTx/>
              <a:buBlip>
                <a:blip r:embed="rId3"/>
              </a:buBlip>
              <a:defRPr baseline="0"/>
            </a:lvl2pPr>
            <a:lvl3pPr>
              <a:defRPr baseline="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DAD7A-97E0-438C-8352-281EA81BF0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0"/>
            <a:ext cx="8549883" cy="10778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841" y="1535113"/>
            <a:ext cx="4198547" cy="639762"/>
          </a:xfrm>
        </p:spPr>
        <p:txBody>
          <a:bodyPr anchor="b"/>
          <a:lstStyle>
            <a:lvl1pPr marL="0" indent="0">
              <a:buNone/>
              <a:defRPr sz="24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841" y="2174875"/>
            <a:ext cx="41985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03699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036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5E1A5-B741-4086-9131-D877AF8C6E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1pPr>
            <a:lvl2pPr>
              <a:buSzPct val="75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67D5E-2117-460E-A6A6-F72EEBC42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565271" cy="107785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355A-B9A5-47DA-8E42-6C6F20A36F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0"/>
            <a:ext cx="8549883" cy="10778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841" y="1600200"/>
            <a:ext cx="4196959" cy="4525963"/>
          </a:xfr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0052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C6528-5991-4EAD-9152-D86427110A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0"/>
            <a:ext cx="8549883" cy="107785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841" y="1535113"/>
            <a:ext cx="4198547" cy="639762"/>
          </a:xfrm>
        </p:spPr>
        <p:txBody>
          <a:bodyPr anchor="b"/>
          <a:lstStyle>
            <a:lvl1pPr marL="0" indent="0">
              <a:buNone/>
              <a:defRPr sz="24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841" y="2174875"/>
            <a:ext cx="41985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03699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036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4734-576E-45AF-AA49-D187CA1B3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58FF-E1FC-4882-A4BF-EAE672CDD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7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BD8D1-3EAE-2F4A-AE90-81C320C32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4795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 4 intr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88898"/>
            <a:ext cx="7772400" cy="1470025"/>
          </a:xfrm>
        </p:spPr>
        <p:txBody>
          <a:bodyPr>
            <a:normAutofit/>
          </a:bodyPr>
          <a:lstStyle>
            <a:lvl1pPr algn="r"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876800"/>
            <a:ext cx="5105400" cy="7620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8" Type="http://schemas.openxmlformats.org/officeDocument/2006/relationships/image" Target="../media/image6.jpe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powerpoint 4 text green bar empty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9525"/>
            <a:ext cx="91535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84163" y="0"/>
            <a:ext cx="8548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8225" y="1600200"/>
            <a:ext cx="7810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088" y="6373813"/>
            <a:ext cx="439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kern="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D0F116D-7B8E-48EE-BD33-2B11DD3026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500063" y="6373813"/>
            <a:ext cx="3444875" cy="365125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kzidenz Grotesk B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600" dirty="0" smtClean="0">
                <a:latin typeface="Calibri" pitchFamily="34" charset="0"/>
                <a:cs typeface="Akzidenz-Grotesk Std Regular"/>
              </a:rPr>
              <a:t>|</a:t>
            </a:r>
            <a:r>
              <a:rPr lang="en-US" kern="600" dirty="0" smtClean="0">
                <a:latin typeface="Calibri" pitchFamily="34" charset="0"/>
                <a:cs typeface="Akzidenz-Grotesk Std Regular"/>
              </a:rPr>
              <a:t> </a:t>
            </a:r>
            <a:r>
              <a:rPr lang="en-US" sz="850" kern="600" dirty="0" smtClean="0">
                <a:latin typeface="Calibri" pitchFamily="34" charset="0"/>
                <a:cs typeface="Akzidenz-Grotesk Std Regular"/>
              </a:rPr>
              <a:t>©</a:t>
            </a:r>
            <a:r>
              <a:rPr lang="en-US" sz="800" kern="600" dirty="0" smtClean="0">
                <a:latin typeface="Calibri" pitchFamily="34" charset="0"/>
                <a:cs typeface="Akzidenz-Grotesk Std Regular"/>
              </a:rPr>
              <a:t> 2009 -2012 Humedica, Inc.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16" r:id="rId7"/>
    <p:sldLayoutId id="2147483717" r:id="rId8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6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1"/>
        </a:buBlip>
        <a:defRPr sz="3200" kern="6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2"/>
        </a:buBlip>
        <a:defRPr sz="2800" kern="6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3"/>
        </a:buBlip>
        <a:defRPr sz="2400" kern="6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powerpoint 4 text green bar empty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525"/>
            <a:ext cx="91535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284163" y="0"/>
            <a:ext cx="8548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8225" y="1600200"/>
            <a:ext cx="7810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088" y="6373813"/>
            <a:ext cx="439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kern="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29D8E5E-516E-4369-B958-BBC83170C6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500063" y="6373813"/>
            <a:ext cx="3444875" cy="365125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kzidenz Grotesk B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600" dirty="0" smtClean="0">
                <a:latin typeface="Calibri" pitchFamily="34" charset="0"/>
                <a:cs typeface="Akzidenz-Grotesk Std Regular"/>
              </a:rPr>
              <a:t>|</a:t>
            </a:r>
            <a:r>
              <a:rPr lang="en-US" kern="600" dirty="0" smtClean="0">
                <a:latin typeface="Calibri" pitchFamily="34" charset="0"/>
                <a:cs typeface="Akzidenz-Grotesk Std Regular"/>
              </a:rPr>
              <a:t> </a:t>
            </a:r>
            <a:r>
              <a:rPr lang="en-US" sz="850" kern="600" dirty="0" smtClean="0">
                <a:latin typeface="Calibri" pitchFamily="34" charset="0"/>
                <a:cs typeface="Akzidenz-Grotesk Std Regular"/>
              </a:rPr>
              <a:t>©</a:t>
            </a:r>
            <a:r>
              <a:rPr lang="en-US" sz="800" kern="600" dirty="0" smtClean="0">
                <a:latin typeface="Calibri" pitchFamily="34" charset="0"/>
                <a:cs typeface="Akzidenz-Grotesk Std Regular"/>
              </a:rPr>
              <a:t> 2009 Humedica, Inc.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6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9"/>
        </a:buBlip>
        <a:defRPr sz="3200" kern="6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0"/>
        </a:buBlip>
        <a:defRPr sz="2800" kern="6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1"/>
        </a:buBlip>
        <a:defRPr sz="2400" kern="6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owerpoint 4 text green bar empty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175" y="-9525"/>
            <a:ext cx="9151938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284163" y="0"/>
            <a:ext cx="8548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8225" y="1600200"/>
            <a:ext cx="7810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088" y="6373813"/>
            <a:ext cx="439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kern="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095152C-73E6-4ACF-944E-549D5260B7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500063" y="6373813"/>
            <a:ext cx="3444875" cy="365125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kzidenz Grotesk B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600" dirty="0" smtClean="0">
                <a:latin typeface="Calibri" pitchFamily="34" charset="0"/>
                <a:cs typeface="Akzidenz-Grotesk Std Regular"/>
              </a:rPr>
              <a:t>|</a:t>
            </a:r>
            <a:r>
              <a:rPr lang="en-US" kern="600" dirty="0" smtClean="0">
                <a:latin typeface="Calibri" pitchFamily="34" charset="0"/>
                <a:cs typeface="Akzidenz-Grotesk Std Regular"/>
              </a:rPr>
              <a:t> </a:t>
            </a:r>
            <a:r>
              <a:rPr lang="en-US" sz="850" kern="600" dirty="0" smtClean="0">
                <a:latin typeface="Calibri" pitchFamily="34" charset="0"/>
                <a:cs typeface="Akzidenz-Grotesk Std Regular"/>
              </a:rPr>
              <a:t>©</a:t>
            </a:r>
            <a:r>
              <a:rPr lang="en-US" sz="800" kern="600" dirty="0" smtClean="0">
                <a:latin typeface="Calibri" pitchFamily="34" charset="0"/>
                <a:cs typeface="Akzidenz-Grotesk Std Regular"/>
              </a:rPr>
              <a:t> 2009 Humedica, Inc. All rights reserved.</a:t>
            </a:r>
          </a:p>
        </p:txBody>
      </p:sp>
      <p:pic>
        <p:nvPicPr>
          <p:cNvPr id="15367" name="Picture 8" descr="powerpoint 4 text green bar empty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175" y="1074738"/>
            <a:ext cx="915193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6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kzidenz Grotesk BE Regular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0"/>
        </a:buBlip>
        <a:defRPr sz="3200" kern="6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1"/>
        </a:buBlip>
        <a:defRPr sz="2800" kern="6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2"/>
        </a:buBlip>
        <a:defRPr sz="2400" kern="6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20" Type="http://schemas.openxmlformats.org/officeDocument/2006/relationships/diagramColors" Target="../diagrams/colors4.xml"/><Relationship Id="rId21" Type="http://schemas.microsoft.com/office/2007/relationships/diagramDrawing" Target="../diagrams/drawing4.xml"/><Relationship Id="rId22" Type="http://schemas.openxmlformats.org/officeDocument/2006/relationships/image" Target="../media/image13.png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7" Type="http://schemas.openxmlformats.org/officeDocument/2006/relationships/diagramData" Target="../diagrams/data4.xml"/><Relationship Id="rId18" Type="http://schemas.openxmlformats.org/officeDocument/2006/relationships/diagramLayout" Target="../diagrams/layout4.xml"/><Relationship Id="rId19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762000" y="2689225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Population Health Management and Analytics Using Longitudinal, Comparative EHR Data</a:t>
            </a:r>
          </a:p>
        </p:txBody>
      </p:sp>
      <p:sp>
        <p:nvSpPr>
          <p:cNvPr id="24578" name="Subtitle 2"/>
          <p:cNvSpPr>
            <a:spLocks noGrp="1"/>
          </p:cNvSpPr>
          <p:nvPr>
            <p:ph type="subTitle" idx="1"/>
          </p:nvPr>
        </p:nvSpPr>
        <p:spPr>
          <a:xfrm>
            <a:off x="3429000" y="4343400"/>
            <a:ext cx="5105400" cy="160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Allen Kamer</a:t>
            </a:r>
          </a:p>
          <a:p>
            <a:pPr eaLnBrk="1" hangingPunct="1">
              <a:defRPr/>
            </a:pPr>
            <a:r>
              <a:rPr lang="en-US" dirty="0" smtClean="0"/>
              <a:t>Co-Founder, Vice President</a:t>
            </a:r>
          </a:p>
          <a:p>
            <a:pPr eaLnBrk="1" hangingPunct="1">
              <a:defRPr/>
            </a:pPr>
            <a:r>
              <a:rPr lang="en-US" dirty="0" smtClean="0"/>
              <a:t>Corporate Development &amp; Marketing</a:t>
            </a:r>
          </a:p>
        </p:txBody>
      </p:sp>
    </p:spTree>
    <p:extLst>
      <p:ext uri="{BB962C8B-B14F-4D97-AF65-F5344CB8AC3E}">
        <p14:creationId xmlns:p14="http://schemas.microsoft.com/office/powerpoint/2010/main" val="26135281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</a:t>
            </a:r>
            <a:r>
              <a:rPr lang="en-US" dirty="0"/>
              <a:t>M</a:t>
            </a:r>
            <a:r>
              <a:rPr lang="en-US" dirty="0" smtClean="0"/>
              <a:t>easures Aren’t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105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But Can’t We Simply Track the ACO Quality Measures?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62400" y="43430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6310" y="3048000"/>
            <a:ext cx="78105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3"/>
              </a:buBlip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ACO Measures for CHF:</a:t>
            </a:r>
          </a:p>
          <a:p>
            <a:pPr lvl="1"/>
            <a:r>
              <a:rPr lang="en-US" sz="2000" dirty="0" smtClean="0"/>
              <a:t>#10 = # Discharges </a:t>
            </a:r>
            <a:endParaRPr lang="en-US" sz="2000" dirty="0"/>
          </a:p>
          <a:p>
            <a:pPr lvl="1"/>
            <a:r>
              <a:rPr lang="en-US" sz="2000" dirty="0" smtClean="0"/>
              <a:t>#31 = Beta </a:t>
            </a:r>
            <a:r>
              <a:rPr lang="en-US" sz="2000" dirty="0"/>
              <a:t>Blockers for LVSD</a:t>
            </a:r>
          </a:p>
          <a:p>
            <a:pPr lvl="1"/>
            <a:endParaRPr lang="en-US" sz="2000" dirty="0"/>
          </a:p>
          <a:p>
            <a:r>
              <a:rPr lang="en-US" sz="2800" dirty="0"/>
              <a:t>How will these two measures help you prevent CHF </a:t>
            </a:r>
            <a:r>
              <a:rPr lang="en-US" sz="2800" dirty="0" smtClean="0"/>
              <a:t>Hospitalizations</a:t>
            </a:r>
            <a:r>
              <a:rPr lang="en-US" sz="2800" dirty="0"/>
              <a:t> </a:t>
            </a:r>
            <a:r>
              <a:rPr lang="en-US" sz="2800" dirty="0" smtClean="0"/>
              <a:t>&amp; </a:t>
            </a:r>
            <a:r>
              <a:rPr lang="en-US" sz="2800" dirty="0"/>
              <a:t>Readmissions?</a:t>
            </a:r>
          </a:p>
        </p:txBody>
      </p:sp>
      <p:pic>
        <p:nvPicPr>
          <p:cNvPr id="1028" name="Picture 4" descr="http://2.bp.blogspot.com/-1oz1a0FASrk/TeZi_tBo3uI/AAAAAAAAA7Q/VPuWStRw25s/s1600/question-ma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88" y="2438400"/>
            <a:ext cx="1904621" cy="19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0"/>
            <a:ext cx="8565271" cy="1044122"/>
          </a:xfrm>
        </p:spPr>
        <p:txBody>
          <a:bodyPr/>
          <a:lstStyle/>
          <a:p>
            <a:r>
              <a:rPr lang="en-US" dirty="0" smtClean="0"/>
              <a:t>Succeeding in the Era of Healthcare Reform</a:t>
            </a:r>
            <a:endParaRPr lang="en-US" dirty="0"/>
          </a:p>
        </p:txBody>
      </p:sp>
      <p:sp>
        <p:nvSpPr>
          <p:cNvPr id="22" name="Chevron 21"/>
          <p:cNvSpPr/>
          <p:nvPr/>
        </p:nvSpPr>
        <p:spPr>
          <a:xfrm rot="16200000">
            <a:off x="3761885" y="-2618885"/>
            <a:ext cx="1620231" cy="8991600"/>
          </a:xfrm>
          <a:prstGeom prst="chevron">
            <a:avLst>
              <a:gd name="adj" fmla="val 427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76200" y="2598908"/>
            <a:ext cx="1738088" cy="255727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rgbClr val="E8B409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E8B409"/>
                </a:solidFill>
              </a:rPr>
              <a:t>IDENTIFY AND ENSURE BEST PRACTICES</a:t>
            </a:r>
          </a:p>
          <a:p>
            <a:endParaRPr lang="en-US" sz="1400" b="1" dirty="0" smtClean="0"/>
          </a:p>
          <a:p>
            <a:endParaRPr lang="en-US" sz="1400" b="1" dirty="0" smtClean="0"/>
          </a:p>
        </p:txBody>
      </p:sp>
      <p:sp>
        <p:nvSpPr>
          <p:cNvPr id="14" name="Can 13"/>
          <p:cNvSpPr/>
          <p:nvPr/>
        </p:nvSpPr>
        <p:spPr>
          <a:xfrm>
            <a:off x="1828800" y="2383883"/>
            <a:ext cx="1757620" cy="277230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/>
          </a:p>
          <a:p>
            <a:pPr algn="ctr"/>
            <a:r>
              <a:rPr lang="en-US" sz="1400" b="1" dirty="0" smtClean="0">
                <a:solidFill>
                  <a:srgbClr val="E8B409"/>
                </a:solidFill>
              </a:rPr>
              <a:t>IMPROVE PROVIDER PERFORMANCE</a:t>
            </a:r>
            <a:endParaRPr lang="en-US" sz="1400" b="1" dirty="0" smtClean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</p:txBody>
      </p:sp>
      <p:sp>
        <p:nvSpPr>
          <p:cNvPr id="15" name="Can 14"/>
          <p:cNvSpPr/>
          <p:nvPr/>
        </p:nvSpPr>
        <p:spPr>
          <a:xfrm>
            <a:off x="3628875" y="2099737"/>
            <a:ext cx="1913840" cy="305644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E8B409"/>
                </a:solidFill>
              </a:rPr>
              <a:t>PROACTIVELY MANAGE PATIENT POPULATIONS</a:t>
            </a:r>
            <a:endParaRPr lang="en-US" sz="1400" b="1" dirty="0" smtClean="0"/>
          </a:p>
        </p:txBody>
      </p:sp>
      <p:sp>
        <p:nvSpPr>
          <p:cNvPr id="16" name="Can 15"/>
          <p:cNvSpPr/>
          <p:nvPr/>
        </p:nvSpPr>
        <p:spPr>
          <a:xfrm>
            <a:off x="5562600" y="2383883"/>
            <a:ext cx="1713668" cy="277230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/>
          </a:p>
          <a:p>
            <a:pPr algn="ctr"/>
            <a:r>
              <a:rPr lang="en-US" sz="1400" b="1" dirty="0" smtClean="0">
                <a:solidFill>
                  <a:srgbClr val="E8B409"/>
                </a:solidFill>
              </a:rPr>
              <a:t>OPTIMIZE VALUE EQUATION = </a:t>
            </a:r>
          </a:p>
          <a:p>
            <a:pPr algn="ctr"/>
            <a:r>
              <a:rPr lang="en-US" sz="1400" b="1" dirty="0" smtClean="0">
                <a:solidFill>
                  <a:srgbClr val="E8B409"/>
                </a:solidFill>
              </a:rPr>
              <a:t>QUALITY/COST</a:t>
            </a:r>
          </a:p>
        </p:txBody>
      </p:sp>
      <p:sp>
        <p:nvSpPr>
          <p:cNvPr id="17" name="Can 16"/>
          <p:cNvSpPr/>
          <p:nvPr/>
        </p:nvSpPr>
        <p:spPr>
          <a:xfrm>
            <a:off x="7319945" y="2598908"/>
            <a:ext cx="1747855" cy="255727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E8B409"/>
                </a:solidFill>
              </a:rPr>
              <a:t>IMPLEMENT CHANGE</a:t>
            </a:r>
            <a:r>
              <a:rPr lang="en-US" sz="1400" b="1" dirty="0">
                <a:solidFill>
                  <a:srgbClr val="E8B409"/>
                </a:solidFill>
              </a:rPr>
              <a:t>, MEASURE  </a:t>
            </a:r>
            <a:r>
              <a:rPr lang="en-US" sz="1400" b="1" dirty="0" smtClean="0">
                <a:solidFill>
                  <a:srgbClr val="E8B409"/>
                </a:solidFill>
              </a:rPr>
              <a:t>/DEMONSTRATE  </a:t>
            </a:r>
            <a:r>
              <a:rPr lang="en-US" sz="1400" b="1" dirty="0">
                <a:solidFill>
                  <a:srgbClr val="E8B409"/>
                </a:solidFill>
              </a:rPr>
              <a:t>IMPACT</a:t>
            </a:r>
            <a:endParaRPr lang="en-US" sz="1400" b="1" dirty="0" smtClean="0">
              <a:solidFill>
                <a:srgbClr val="E8B40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1050581">
            <a:off x="282777" y="1542102"/>
            <a:ext cx="3412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FF"/>
                </a:solidFill>
              </a:rPr>
              <a:t>Improve Quality of Patient Care</a:t>
            </a:r>
            <a:endParaRPr lang="en-US" sz="22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97540">
            <a:off x="4862339" y="1509092"/>
            <a:ext cx="3950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Lower Costs, Higher Margins</a:t>
            </a:r>
            <a:endParaRPr lang="en-US" sz="2200" b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2534" y="5156186"/>
            <a:ext cx="8476190" cy="1320831"/>
            <a:chOff x="372534" y="5156186"/>
            <a:chExt cx="8339666" cy="1320831"/>
          </a:xfrm>
        </p:grpSpPr>
        <p:grpSp>
          <p:nvGrpSpPr>
            <p:cNvPr id="3" name="Group 2"/>
            <p:cNvGrpSpPr/>
            <p:nvPr/>
          </p:nvGrpSpPr>
          <p:grpSpPr>
            <a:xfrm>
              <a:off x="372534" y="5503334"/>
              <a:ext cx="8339666" cy="973683"/>
              <a:chOff x="372534" y="5223919"/>
              <a:chExt cx="8339666" cy="121076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80998" y="5858950"/>
                <a:ext cx="4131733" cy="57573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Ambulatory Care</a:t>
                </a:r>
                <a:endParaRPr lang="en-US" b="1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72000" y="5850497"/>
                <a:ext cx="4140200" cy="57573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Inpatient Care</a:t>
                </a:r>
                <a:endParaRPr lang="en-US" b="1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72534" y="5223919"/>
                <a:ext cx="2912530" cy="57573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Clinical Data</a:t>
                </a:r>
                <a:endParaRPr lang="en-US" b="1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352800" y="5223919"/>
                <a:ext cx="2311400" cy="57573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Financial Data</a:t>
                </a:r>
                <a:endParaRPr lang="en-US" b="1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723475" y="5223919"/>
                <a:ext cx="2988724" cy="57573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Operational Data</a:t>
                </a:r>
                <a:endParaRPr lang="en-US" sz="1200" b="1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72534" y="5156186"/>
              <a:ext cx="8339665" cy="304813"/>
            </a:xfrm>
            <a:prstGeom prst="rect">
              <a:avLst/>
            </a:prstGeom>
            <a:solidFill>
              <a:srgbClr val="E8B4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Longitudinal Patient-Centered Applications with Comparative Analytics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2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Humedica’s</a:t>
            </a:r>
            <a:r>
              <a:rPr lang="en-US" dirty="0" smtClean="0"/>
              <a:t> Innovations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66750" y="1600200"/>
          <a:ext cx="78105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59EF6FA5-53BF-5043-A01A-2CC299BBC73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" name="Group 18"/>
          <p:cNvGrpSpPr/>
          <p:nvPr/>
        </p:nvGrpSpPr>
        <p:grpSpPr>
          <a:xfrm>
            <a:off x="8485" y="1679377"/>
            <a:ext cx="9135516" cy="987623"/>
            <a:chOff x="4242" y="2592161"/>
            <a:chExt cx="9135516" cy="987623"/>
          </a:xfrm>
        </p:grpSpPr>
        <p:grpSp>
          <p:nvGrpSpPr>
            <p:cNvPr id="3" name="Group 6"/>
            <p:cNvGrpSpPr/>
            <p:nvPr/>
          </p:nvGrpSpPr>
          <p:grpSpPr>
            <a:xfrm>
              <a:off x="4242" y="2592161"/>
              <a:ext cx="2469058" cy="987623"/>
              <a:chOff x="4241" y="1769169"/>
              <a:chExt cx="2469058" cy="987623"/>
            </a:xfrm>
          </p:grpSpPr>
          <p:sp>
            <p:nvSpPr>
              <p:cNvPr id="17" name="Chevron 16"/>
              <p:cNvSpPr/>
              <p:nvPr/>
            </p:nvSpPr>
            <p:spPr>
              <a:xfrm>
                <a:off x="4241" y="1769169"/>
                <a:ext cx="2469058" cy="987623"/>
              </a:xfrm>
              <a:prstGeom prst="chevron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Chevron 4"/>
              <p:cNvSpPr/>
              <p:nvPr/>
            </p:nvSpPr>
            <p:spPr>
              <a:xfrm>
                <a:off x="498053" y="1769169"/>
                <a:ext cx="1481435" cy="9876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Aggregate Data Across the Continuum</a:t>
                </a:r>
                <a:endParaRPr lang="en-US" sz="1600" kern="1200" dirty="0"/>
              </a:p>
            </p:txBody>
          </p:sp>
        </p:grpSp>
        <p:grpSp>
          <p:nvGrpSpPr>
            <p:cNvPr id="5" name="Group 7"/>
            <p:cNvGrpSpPr/>
            <p:nvPr/>
          </p:nvGrpSpPr>
          <p:grpSpPr>
            <a:xfrm>
              <a:off x="2226395" y="2592161"/>
              <a:ext cx="2469058" cy="987623"/>
              <a:chOff x="2226394" y="1769169"/>
              <a:chExt cx="2469058" cy="987623"/>
            </a:xfrm>
          </p:grpSpPr>
          <p:sp>
            <p:nvSpPr>
              <p:cNvPr id="15" name="Chevron 14"/>
              <p:cNvSpPr/>
              <p:nvPr/>
            </p:nvSpPr>
            <p:spPr>
              <a:xfrm>
                <a:off x="2226394" y="1769169"/>
                <a:ext cx="2469058" cy="987623"/>
              </a:xfrm>
              <a:prstGeom prst="chevron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Chevron 6"/>
              <p:cNvSpPr/>
              <p:nvPr/>
            </p:nvSpPr>
            <p:spPr>
              <a:xfrm>
                <a:off x="2720206" y="1769169"/>
                <a:ext cx="1481435" cy="9876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Clean, Normalize &amp; Validate the Data</a:t>
                </a:r>
                <a:endParaRPr lang="en-US" sz="1600" kern="1200" dirty="0"/>
              </a:p>
            </p:txBody>
          </p:sp>
        </p:grpSp>
        <p:grpSp>
          <p:nvGrpSpPr>
            <p:cNvPr id="7" name="Group 8"/>
            <p:cNvGrpSpPr/>
            <p:nvPr/>
          </p:nvGrpSpPr>
          <p:grpSpPr>
            <a:xfrm>
              <a:off x="4448548" y="2592161"/>
              <a:ext cx="2469058" cy="987623"/>
              <a:chOff x="4448547" y="1769169"/>
              <a:chExt cx="2469058" cy="987623"/>
            </a:xfrm>
          </p:grpSpPr>
          <p:sp>
            <p:nvSpPr>
              <p:cNvPr id="13" name="Chevron 12"/>
              <p:cNvSpPr/>
              <p:nvPr/>
            </p:nvSpPr>
            <p:spPr>
              <a:xfrm>
                <a:off x="4448547" y="1769169"/>
                <a:ext cx="2469058" cy="987623"/>
              </a:xfrm>
              <a:prstGeom prst="chevron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Chevron 8"/>
              <p:cNvSpPr/>
              <p:nvPr/>
            </p:nvSpPr>
            <p:spPr>
              <a:xfrm>
                <a:off x="4942359" y="1769169"/>
                <a:ext cx="1481435" cy="9876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Transform Data Into Insight</a:t>
                </a:r>
                <a:endParaRPr lang="en-US" sz="1600" kern="1200" dirty="0"/>
              </a:p>
            </p:txBody>
          </p:sp>
        </p:grpSp>
        <p:grpSp>
          <p:nvGrpSpPr>
            <p:cNvPr id="8" name="Group 9"/>
            <p:cNvGrpSpPr/>
            <p:nvPr/>
          </p:nvGrpSpPr>
          <p:grpSpPr>
            <a:xfrm>
              <a:off x="6670700" y="2592161"/>
              <a:ext cx="2469058" cy="987623"/>
              <a:chOff x="6670699" y="1769169"/>
              <a:chExt cx="2469058" cy="987623"/>
            </a:xfrm>
          </p:grpSpPr>
          <p:sp>
            <p:nvSpPr>
              <p:cNvPr id="11" name="Chevron 10"/>
              <p:cNvSpPr/>
              <p:nvPr/>
            </p:nvSpPr>
            <p:spPr>
              <a:xfrm>
                <a:off x="6670699" y="1769169"/>
                <a:ext cx="2469058" cy="987623"/>
              </a:xfrm>
              <a:prstGeom prst="chevron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Chevron 10"/>
              <p:cNvSpPr/>
              <p:nvPr/>
            </p:nvSpPr>
            <p:spPr>
              <a:xfrm>
                <a:off x="7164511" y="1769169"/>
                <a:ext cx="1481435" cy="9876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/>
                  <a:t>Make Insights Actionable</a:t>
                </a:r>
                <a:endParaRPr lang="en-US" sz="1600" kern="1200" dirty="0"/>
              </a:p>
            </p:txBody>
          </p:sp>
        </p:grpSp>
      </p:grp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4056332921"/>
              </p:ext>
            </p:extLst>
          </p:nvPr>
        </p:nvGraphicFramePr>
        <p:xfrm>
          <a:off x="2217146" y="2413000"/>
          <a:ext cx="2369520" cy="414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6" name="Diagram 25"/>
          <p:cNvGraphicFramePr/>
          <p:nvPr/>
        </p:nvGraphicFramePr>
        <p:xfrm>
          <a:off x="64105" y="2413000"/>
          <a:ext cx="211363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3322741811"/>
              </p:ext>
            </p:extLst>
          </p:nvPr>
        </p:nvGraphicFramePr>
        <p:xfrm>
          <a:off x="4734626" y="2793922"/>
          <a:ext cx="2134538" cy="347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42668" y="3810000"/>
            <a:ext cx="2017318" cy="12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8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77857"/>
          </a:xfrm>
        </p:spPr>
        <p:txBody>
          <a:bodyPr>
            <a:normAutofit/>
          </a:bodyPr>
          <a:lstStyle/>
          <a:p>
            <a:r>
              <a:rPr lang="en-US" dirty="0" smtClean="0"/>
              <a:t>Turning raw material into finished goods – beware of the potential to get burned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53" y="1215031"/>
            <a:ext cx="6962329" cy="51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784347" cy="1077857"/>
          </a:xfrm>
        </p:spPr>
        <p:txBody>
          <a:bodyPr/>
          <a:lstStyle/>
          <a:p>
            <a:r>
              <a:rPr lang="en-US" dirty="0" smtClean="0"/>
              <a:t>How Challenging Can Clinical Data Be?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52828"/>
              </p:ext>
            </p:extLst>
          </p:nvPr>
        </p:nvGraphicFramePr>
        <p:xfrm>
          <a:off x="632437" y="1295399"/>
          <a:ext cx="7659327" cy="464691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00912"/>
                <a:gridCol w="1044454"/>
                <a:gridCol w="732318"/>
                <a:gridCol w="2593127"/>
                <a:gridCol w="1188516"/>
              </a:tblGrid>
              <a:tr h="1728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2C2C2C"/>
                          </a:solidFill>
                          <a:effectLst/>
                        </a:rPr>
                        <a:t>LOCAL NAME</a:t>
                      </a:r>
                      <a:endParaRPr lang="en-US" sz="9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2C2C2C"/>
                          </a:solidFill>
                          <a:effectLst/>
                        </a:rPr>
                        <a:t>LOCAL CODE</a:t>
                      </a:r>
                      <a:endParaRPr lang="en-US" sz="9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rgbClr val="2C2C2C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2C2C2C"/>
                          </a:solidFill>
                          <a:effectLst/>
                        </a:rPr>
                        <a:t>LOCAL NAME</a:t>
                      </a:r>
                      <a:endParaRPr lang="en-US" sz="10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2C2C2C"/>
                          </a:solidFill>
                          <a:effectLst/>
                        </a:rPr>
                        <a:t>LOCAL CODE</a:t>
                      </a:r>
                      <a:endParaRPr lang="en-US" sz="10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lisinolpril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53004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20MG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206330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lisinop 20mg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47650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20MG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201887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lisinoplril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84479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20MG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170309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lisinoporil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114142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20MG TABLETS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2619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lisinoprel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56844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252035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lisinoprel 20mg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62959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40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247971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238488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40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223018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233787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40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58406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 10mg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82991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40 MG TABLET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185906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 30MG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88777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40MG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99596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10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244861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40MG TABLETS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51301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10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180608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5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252165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10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180607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5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234939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10 MG TABLET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235592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5 MG TABLET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239699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10mg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129260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5.0 </a:t>
                      </a:r>
                      <a:r>
                        <a:rPr lang="en-US" sz="1000" u="none" strike="noStrike" dirty="0" err="1">
                          <a:effectLst/>
                        </a:rPr>
                        <a:t>mgmTABLETS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6035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10MG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7667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5mg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17488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10MG TABLETS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4217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5MG TABLETS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103221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229320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MG TABLETS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9413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20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229300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TAB   2.5 MG U/D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924303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20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227878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TAB   5 MG U/D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924305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20 MG TABLET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189126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tab 10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127775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5981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20mg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253427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TAB 10 MG U/D (PRINIVIL)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924306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Tablet 5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238564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TAB 20 MG U/D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924307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28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tbs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125490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LISINOPRIL TAB 40 MG (EXP) ( ZESTRIL)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924311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lisinoprol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17600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lisinopril</a:t>
                      </a:r>
                      <a:r>
                        <a:rPr lang="en-US" sz="1000" u="none" strike="noStrike" dirty="0">
                          <a:effectLst/>
                        </a:rPr>
                        <a:t> tablet  20 mg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82047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  <a:tr h="172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lisinoril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83965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LISINORRIL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92141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96" marR="10496" marT="1049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6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Terminology is Only Part of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536655"/>
              </p:ext>
            </p:extLst>
          </p:nvPr>
        </p:nvGraphicFramePr>
        <p:xfrm>
          <a:off x="381000" y="1389077"/>
          <a:ext cx="6377796" cy="467681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90600"/>
                <a:gridCol w="1676400"/>
                <a:gridCol w="2116347"/>
                <a:gridCol w="1594449"/>
              </a:tblGrid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solidFill>
                            <a:srgbClr val="2C2C2C"/>
                          </a:solidFill>
                          <a:effectLst/>
                        </a:rPr>
                        <a:t>LOCAL</a:t>
                      </a:r>
                      <a:r>
                        <a:rPr lang="en-US" sz="800" b="1" u="none" strike="noStrike" baseline="0" dirty="0" smtClean="0">
                          <a:solidFill>
                            <a:srgbClr val="2C2C2C"/>
                          </a:solidFill>
                          <a:effectLst/>
                        </a:rPr>
                        <a:t> CODE</a:t>
                      </a:r>
                      <a:endParaRPr lang="en-US" sz="8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solidFill>
                            <a:srgbClr val="2C2C2C"/>
                          </a:solidFill>
                          <a:effectLst/>
                        </a:rPr>
                        <a:t>TEST NAME</a:t>
                      </a:r>
                      <a:endParaRPr lang="en-US" sz="8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 smtClean="0">
                          <a:solidFill>
                            <a:srgbClr val="2C2C2C"/>
                          </a:solidFill>
                          <a:effectLst/>
                        </a:rPr>
                        <a:t>NORMAL RANGE</a:t>
                      </a:r>
                      <a:endParaRPr lang="en-US" sz="8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 smtClean="0">
                          <a:solidFill>
                            <a:srgbClr val="2C2C2C"/>
                          </a:solidFill>
                          <a:effectLst/>
                        </a:rPr>
                        <a:t>UNIT DESIGNATION</a:t>
                      </a:r>
                      <a:endParaRPr lang="en-US" sz="800" b="1" i="0" u="none" strike="noStrike" dirty="0">
                        <a:solidFill>
                          <a:srgbClr val="2C2C2C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1577876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4.5-11.0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10^3/ml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1577876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See Scanned Copy-4.0-10.5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-high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10^3/ml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3.6-9.6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4.5-13.5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3.3-10.5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3.4-9.8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4.8-10.8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See Scanned Copy-high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10^3/ml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4.6-10.2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See Scanned Copy-10.5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See Scanned Copy-10.0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10^3/ml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4.0-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10^3/ml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3.6-11.0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10^3/ml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5-14.5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5.5-15.5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4.5-13.5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4.5-13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7.4-76.9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8.8-71.8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3.1-72.8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4.2-74.3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5.3-72.2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12.1-56.7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WHITE BLOOD CELL COUNT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4.9-78.5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4.6-76.7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4.8-10.8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5.0-62.2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5.4-69.8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  <a:tr h="150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1577876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 BLOOD CELL COUNT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6.4-57.7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1.9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13" marR="3413" marT="3413" marB="0" anchor="b"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7315200" y="1371600"/>
            <a:ext cx="1600200" cy="1295400"/>
          </a:xfrm>
          <a:prstGeom prst="wedgeRoundRectCallout">
            <a:avLst>
              <a:gd name="adj1" fmla="val -114104"/>
              <a:gd name="adj2" fmla="val 25734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These are typical unit designations for a WBC (Similar to “Weight in Pounds)</a:t>
            </a:r>
            <a:endParaRPr lang="en-US" sz="11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315200" y="2819400"/>
            <a:ext cx="1600200" cy="1524000"/>
          </a:xfrm>
          <a:prstGeom prst="wedgeRoundRectCallout">
            <a:avLst>
              <a:gd name="adj1" fmla="val -118633"/>
              <a:gd name="adj2" fmla="val 28604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These unit designations are unintelligible and need to be examined forensically &amp; then mapped</a:t>
            </a:r>
            <a:endParaRPr lang="en-US" sz="11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7315200" y="4541892"/>
            <a:ext cx="1600200" cy="1524000"/>
          </a:xfrm>
          <a:prstGeom prst="wedgeRoundRectCallout">
            <a:avLst>
              <a:gd name="adj1" fmla="val -180902"/>
              <a:gd name="adj2" fmla="val -421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Also, the number of different “normal ranges” for a single test have to be mapped individually to report across the population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519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284163" y="0"/>
            <a:ext cx="8564562" cy="1077913"/>
          </a:xfrm>
        </p:spPr>
        <p:txBody>
          <a:bodyPr/>
          <a:lstStyle/>
          <a:p>
            <a:r>
              <a:rPr lang="en-US" dirty="0" smtClean="0">
                <a:latin typeface="Akzidenz Grotesk BE Regular" pitchFamily="50" charset="0"/>
                <a:cs typeface="Akzidenz Grotesk BE Regular" pitchFamily="50" charset="0"/>
              </a:rPr>
              <a:t>Longitudinal Patient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088" y="6373813"/>
            <a:ext cx="43973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2836B2-9092-41E9-872A-AF6FCB11744D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6200" y="1143000"/>
            <a:ext cx="8991600" cy="5410200"/>
            <a:chOff x="76200" y="1143000"/>
            <a:chExt cx="8991600" cy="5410200"/>
          </a:xfrm>
        </p:grpSpPr>
        <p:pic>
          <p:nvPicPr>
            <p:cNvPr id="14340" name="Picture 7"/>
            <p:cNvPicPr>
              <a:picLocks noChangeAspect="1"/>
            </p:cNvPicPr>
            <p:nvPr/>
          </p:nvPicPr>
          <p:blipFill>
            <a:blip r:embed="rId2"/>
            <a:srcRect l="6305"/>
            <a:stretch>
              <a:fillRect/>
            </a:stretch>
          </p:blipFill>
          <p:spPr bwMode="auto">
            <a:xfrm>
              <a:off x="76200" y="2952494"/>
              <a:ext cx="2641661" cy="1926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1" name="Picture 4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7367" y="2878008"/>
              <a:ext cx="3300433" cy="2684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2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64030" y="4779579"/>
              <a:ext cx="1371600" cy="1773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3048000" y="3733800"/>
              <a:ext cx="3251200" cy="1588"/>
            </a:xfrm>
            <a:prstGeom prst="straightConnector1">
              <a:avLst/>
            </a:prstGeom>
            <a:ln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4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64384" y="1553020"/>
              <a:ext cx="1633036" cy="1342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5" name="TextBox 21"/>
            <p:cNvSpPr txBox="1">
              <a:spLocks noChangeArrowheads="1"/>
            </p:cNvSpPr>
            <p:nvPr/>
          </p:nvSpPr>
          <p:spPr bwMode="auto">
            <a:xfrm>
              <a:off x="6628738" y="2495729"/>
              <a:ext cx="16770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kzidenz-Grotesk Std Regular"/>
                </a:rPr>
                <a:t>Hospital-Based</a:t>
              </a:r>
            </a:p>
          </p:txBody>
        </p:sp>
        <p:sp>
          <p:nvSpPr>
            <p:cNvPr id="14346" name="TextBox 22"/>
            <p:cNvSpPr txBox="1">
              <a:spLocks noChangeArrowheads="1"/>
            </p:cNvSpPr>
            <p:nvPr/>
          </p:nvSpPr>
          <p:spPr bwMode="auto">
            <a:xfrm>
              <a:off x="812861" y="2480846"/>
              <a:ext cx="132440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kzidenz-Grotesk Std Regular"/>
                </a:rPr>
                <a:t>Ambulatory</a:t>
              </a:r>
            </a:p>
          </p:txBody>
        </p:sp>
        <p:sp>
          <p:nvSpPr>
            <p:cNvPr id="14347" name="TextBox 23"/>
            <p:cNvSpPr txBox="1">
              <a:spLocks noChangeArrowheads="1"/>
            </p:cNvSpPr>
            <p:nvPr/>
          </p:nvSpPr>
          <p:spPr bwMode="auto">
            <a:xfrm>
              <a:off x="4038600" y="4416623"/>
              <a:ext cx="1479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kzidenz-Grotesk Std Regular"/>
                </a:rPr>
                <a:t>Patient History</a:t>
              </a:r>
            </a:p>
          </p:txBody>
        </p:sp>
        <p:sp>
          <p:nvSpPr>
            <p:cNvPr id="14348" name="TextBox 24"/>
            <p:cNvSpPr txBox="1">
              <a:spLocks noChangeArrowheads="1"/>
            </p:cNvSpPr>
            <p:nvPr/>
          </p:nvSpPr>
          <p:spPr bwMode="auto">
            <a:xfrm>
              <a:off x="3886200" y="1143000"/>
              <a:ext cx="17491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kzidenz-Grotesk Std Regular"/>
                </a:rPr>
                <a:t>Patient Encounter</a:t>
              </a:r>
            </a:p>
          </p:txBody>
        </p:sp>
        <p:sp>
          <p:nvSpPr>
            <p:cNvPr id="14349" name="TextBox 27"/>
            <p:cNvSpPr txBox="1">
              <a:spLocks noChangeArrowheads="1"/>
            </p:cNvSpPr>
            <p:nvPr/>
          </p:nvSpPr>
          <p:spPr bwMode="auto">
            <a:xfrm>
              <a:off x="1905000" y="1295400"/>
              <a:ext cx="191590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Complaints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Symptoms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Diagnosis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Vital Signs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Physician Notes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Lab &amp; Radiology Reports</a:t>
              </a:r>
            </a:p>
          </p:txBody>
        </p:sp>
        <p:sp>
          <p:nvSpPr>
            <p:cNvPr id="14350" name="TextBox 28"/>
            <p:cNvSpPr txBox="1">
              <a:spLocks noChangeArrowheads="1"/>
            </p:cNvSpPr>
            <p:nvPr/>
          </p:nvSpPr>
          <p:spPr bwMode="auto">
            <a:xfrm>
              <a:off x="1905000" y="5257800"/>
              <a:ext cx="213391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Demographics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Co-morbidities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Family History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Medication History</a:t>
              </a:r>
            </a:p>
            <a:p>
              <a:pPr>
                <a:buFont typeface="Arial" charset="0"/>
                <a:buChar char="•"/>
              </a:pPr>
              <a:r>
                <a:rPr lang="en-US" sz="1200">
                  <a:latin typeface="Akzidenz-Grotesk Std Regular"/>
                </a:rPr>
                <a:t> Payer/ Formulary Information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3949700" y="3684588"/>
              <a:ext cx="1463675" cy="0"/>
            </a:xfrm>
            <a:prstGeom prst="straightConnector1">
              <a:avLst/>
            </a:prstGeom>
            <a:ln>
              <a:prstDash val="dash"/>
              <a:headEnd type="arrow"/>
              <a:tailEnd type="arrow"/>
            </a:ln>
            <a:effectLst>
              <a:outerShdw blurRad="40000" dist="20000" dir="162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903663" y="3124200"/>
              <a:ext cx="1554162" cy="1066800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/>
                <a:t> Treatment triggers, therapeutic choices and associated outcomes</a:t>
              </a:r>
              <a:endParaRPr lang="en-US" sz="1150" b="1" dirty="0"/>
            </a:p>
          </p:txBody>
        </p:sp>
        <p:sp>
          <p:nvSpPr>
            <p:cNvPr id="14353" name="TextBox 38"/>
            <p:cNvSpPr txBox="1">
              <a:spLocks noChangeArrowheads="1"/>
            </p:cNvSpPr>
            <p:nvPr/>
          </p:nvSpPr>
          <p:spPr bwMode="auto">
            <a:xfrm>
              <a:off x="6356602" y="3532207"/>
              <a:ext cx="83869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kzidenz-Grotesk Std Regular"/>
                </a:rPr>
                <a:t>Pharmacy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6350" y="3506788"/>
              <a:ext cx="838200" cy="303212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355" name="TextBox 39"/>
            <p:cNvSpPr txBox="1">
              <a:spLocks noChangeArrowheads="1"/>
            </p:cNvSpPr>
            <p:nvPr/>
          </p:nvSpPr>
          <p:spPr bwMode="auto">
            <a:xfrm>
              <a:off x="8010033" y="3990201"/>
              <a:ext cx="838691" cy="276999"/>
            </a:xfrm>
            <a:prstGeom prst="rect">
              <a:avLst/>
            </a:prstGeom>
            <a:solidFill>
              <a:srgbClr val="BAD3E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kzidenz-Grotesk Std Regular"/>
                </a:rPr>
                <a:t>Radiology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045450" y="3981450"/>
              <a:ext cx="803275" cy="34290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357" name="TextBox 40"/>
            <p:cNvSpPr txBox="1">
              <a:spLocks noChangeArrowheads="1"/>
            </p:cNvSpPr>
            <p:nvPr/>
          </p:nvSpPr>
          <p:spPr bwMode="auto">
            <a:xfrm>
              <a:off x="8305800" y="4572000"/>
              <a:ext cx="402674" cy="276999"/>
            </a:xfrm>
            <a:prstGeom prst="rect">
              <a:avLst/>
            </a:prstGeom>
            <a:solidFill>
              <a:srgbClr val="BAD3E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kzidenz-Grotesk Std Regular"/>
                </a:rPr>
                <a:t>ED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8128000" y="4572000"/>
              <a:ext cx="762000" cy="276225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359" name="TextBox 41"/>
            <p:cNvSpPr txBox="1">
              <a:spLocks noChangeArrowheads="1"/>
            </p:cNvSpPr>
            <p:nvPr/>
          </p:nvSpPr>
          <p:spPr bwMode="auto">
            <a:xfrm>
              <a:off x="6248400" y="4599801"/>
              <a:ext cx="428322" cy="276999"/>
            </a:xfrm>
            <a:prstGeom prst="rect">
              <a:avLst/>
            </a:prstGeom>
            <a:solidFill>
              <a:srgbClr val="BAD3E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kzidenz-Grotesk Std Regular"/>
                </a:rPr>
                <a:t>Lab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197600" y="4600575"/>
              <a:ext cx="479425" cy="27305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10718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Missing When We Only Look at Claims Data?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751725"/>
              </p:ext>
            </p:extLst>
          </p:nvPr>
        </p:nvGraphicFramePr>
        <p:xfrm>
          <a:off x="192170" y="1260645"/>
          <a:ext cx="8656554" cy="50493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938602"/>
                <a:gridCol w="1244740"/>
                <a:gridCol w="1182213"/>
                <a:gridCol w="1290999"/>
              </a:tblGrid>
              <a:tr h="328573"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</a:t>
                      </a:r>
                      <a:endParaRPr lang="en-US" sz="1600" dirty="0"/>
                    </a:p>
                  </a:txBody>
                  <a:tcPr/>
                </a:tc>
              </a:tr>
              <a:tr h="32857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</a:tr>
              <a:tr h="688262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% Pts w/ DM On Problem List and Not on Claim/Financial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46%</a:t>
                      </a:r>
                      <a:endParaRPr lang="en-US" sz="1400" dirty="0"/>
                    </a:p>
                  </a:txBody>
                  <a:tcPr anchor="ctr"/>
                </a:tc>
              </a:tr>
              <a:tr h="48751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% of Uncoded DM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52%</a:t>
                      </a:r>
                      <a:endParaRPr lang="en-US" sz="1400" dirty="0"/>
                    </a:p>
                  </a:txBody>
                  <a:tcPr anchor="ctr"/>
                </a:tc>
              </a:tr>
              <a:tr h="71688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% of DM Pts with Clinical Evidence</a:t>
                      </a:r>
                      <a:r>
                        <a:rPr lang="en-US" sz="1400" baseline="0" dirty="0" smtClean="0"/>
                        <a:t> of </a:t>
                      </a:r>
                      <a:r>
                        <a:rPr lang="en-US" sz="1400" dirty="0" smtClean="0"/>
                        <a:t>a Renal Condition w/o a Code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25%</a:t>
                      </a:r>
                      <a:endParaRPr lang="en-US" sz="1400" dirty="0"/>
                    </a:p>
                  </a:txBody>
                  <a:tcPr anchor="ctr"/>
                </a:tc>
              </a:tr>
              <a:tr h="48751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%</a:t>
                      </a:r>
                      <a:r>
                        <a:rPr lang="en-US" sz="1400" baseline="0" dirty="0" smtClean="0"/>
                        <a:t> DM Pts Coded in 2010 but Not Coded in 2011</a:t>
                      </a:r>
                      <a:endParaRPr lang="en-US" sz="1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25%</a:t>
                      </a:r>
                      <a:endParaRPr lang="en-US" sz="1400" dirty="0"/>
                    </a:p>
                  </a:txBody>
                  <a:tcPr anchor="ctr"/>
                </a:tc>
              </a:tr>
              <a:tr h="32857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CHF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688262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% Pts w/ CHF On Problem List and Not on Claim/Financial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32%</a:t>
                      </a:r>
                      <a:endParaRPr lang="en-US" sz="1400" dirty="0"/>
                    </a:p>
                  </a:txBody>
                  <a:tcPr anchor="ctr"/>
                </a:tc>
              </a:tr>
              <a:tr h="48751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% of Uncoded CHF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43%</a:t>
                      </a:r>
                      <a:endParaRPr lang="en-US" sz="1400" dirty="0"/>
                    </a:p>
                  </a:txBody>
                  <a:tcPr anchor="ctr"/>
                </a:tc>
              </a:tr>
              <a:tr h="4875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%</a:t>
                      </a:r>
                      <a:r>
                        <a:rPr lang="en-US" sz="1400" baseline="0" dirty="0" smtClean="0"/>
                        <a:t> CHF Pts Coded in 2010 but Not Coded in 2011</a:t>
                      </a:r>
                      <a:endParaRPr lang="en-US" sz="1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35%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41%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5346" y="2624820"/>
            <a:ext cx="8656554" cy="46872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346" y="5334000"/>
            <a:ext cx="8656554" cy="49883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2646" y="3093542"/>
            <a:ext cx="8656554" cy="71645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3325" y="6432387"/>
            <a:ext cx="2590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Taken from a subset of groups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8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Dashboard: DM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890205"/>
              </p:ext>
            </p:extLst>
          </p:nvPr>
        </p:nvGraphicFramePr>
        <p:xfrm>
          <a:off x="267577" y="1493519"/>
          <a:ext cx="8724023" cy="452628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676023"/>
                <a:gridCol w="990600"/>
                <a:gridCol w="990600"/>
                <a:gridCol w="1066800"/>
              </a:tblGrid>
              <a:tr h="4406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Metric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</a:t>
                      </a:r>
                      <a:endParaRPr lang="en-US" sz="1600" dirty="0"/>
                    </a:p>
                  </a:txBody>
                  <a:tcPr/>
                </a:tc>
              </a:tr>
              <a:tr h="6809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</a:t>
                      </a:r>
                      <a:r>
                        <a:rPr lang="en-US" sz="1400" baseline="0" dirty="0" smtClean="0"/>
                        <a:t> patients Meeting all DM Goals </a:t>
                      </a:r>
                      <a:r>
                        <a:rPr lang="en-US" sz="1200" baseline="0" dirty="0" smtClean="0"/>
                        <a:t>(HbA1c &lt; 7.0, BP &lt; 130/80, LDL &lt; 100)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21</a:t>
                      </a:r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09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Risk</a:t>
                      </a:r>
                      <a:r>
                        <a:rPr lang="en-US" sz="1400" baseline="0" dirty="0" smtClean="0"/>
                        <a:t> DM patients with no ambulatory follow-up visits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09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 patients prescribed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more costly </a:t>
                      </a:r>
                      <a:r>
                        <a:rPr lang="en-US" sz="1400" baseline="0" dirty="0" smtClean="0"/>
                        <a:t>drugs*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44%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09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 </a:t>
                      </a:r>
                      <a:r>
                        <a:rPr lang="en-US" sz="1400" baseline="0" dirty="0" smtClean="0"/>
                        <a:t>patients </a:t>
                      </a:r>
                      <a:r>
                        <a:rPr lang="en-US" sz="1400" dirty="0" smtClean="0"/>
                        <a:t>with HTN</a:t>
                      </a:r>
                      <a:r>
                        <a:rPr lang="en-US" sz="1400" baseline="0" dirty="0" smtClean="0"/>
                        <a:t> but no HTN medications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0945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DM patients with A1c improvement </a:t>
                      </a:r>
                      <a:r>
                        <a:rPr lang="en-US" sz="1400" dirty="0" smtClean="0"/>
                        <a:t>of at least 2% on insulin (YOY)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680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DM patients with A1c &gt; 9 on &gt;=3 DM Meds and Not on Insulin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33%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42%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275735" y="5341066"/>
            <a:ext cx="8698583" cy="67873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6519" y="3283666"/>
            <a:ext cx="8698583" cy="67873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4600" y="1142998"/>
            <a:ext cx="232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Provider Performance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925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170" y="6380740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Collaborative Process – Shared Learning to Drive Improved Outcomes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261280" y="1447800"/>
            <a:ext cx="6553200" cy="4724400"/>
          </a:xfrm>
          <a:prstGeom prst="ellipse">
            <a:avLst/>
          </a:prstGeom>
          <a:gradFill flip="none" rotWithShape="1">
            <a:gsLst>
              <a:gs pos="0">
                <a:srgbClr val="C1B493"/>
              </a:gs>
              <a:gs pos="100000">
                <a:srgbClr val="E4DCD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88900" dist="63500" dir="2400000" algn="tl" rotWithShape="0">
              <a:prstClr val="black">
                <a:alpha val="30000"/>
              </a:prstClr>
            </a:outerShdw>
          </a:effectLst>
        </p:spPr>
        <p:txBody>
          <a:bodyPr lIns="0" rIns="0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1380" y="1794680"/>
            <a:ext cx="4953000" cy="1786720"/>
          </a:xfrm>
          <a:prstGeom prst="rect">
            <a:avLst/>
          </a:prstGeom>
          <a:noFill/>
        </p:spPr>
        <p:txBody>
          <a:bodyPr spcFirstLastPara="1" lIns="0" rIns="0">
            <a:prstTxWarp prst="textArchUp">
              <a:avLst>
                <a:gd name="adj" fmla="val 12836798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 pitchFamily="18" charset="0"/>
              </a:rPr>
              <a:t>Collaboration</a:t>
            </a:r>
          </a:p>
        </p:txBody>
      </p:sp>
      <p:sp>
        <p:nvSpPr>
          <p:cNvPr id="7" name="Donut 6"/>
          <p:cNvSpPr/>
          <p:nvPr/>
        </p:nvSpPr>
        <p:spPr>
          <a:xfrm>
            <a:off x="1795463" y="2133600"/>
            <a:ext cx="5486400" cy="3352800"/>
          </a:xfrm>
          <a:prstGeom prst="donut">
            <a:avLst>
              <a:gd name="adj" fmla="val 7077"/>
            </a:avLst>
          </a:prstGeom>
          <a:solidFill>
            <a:sysClr val="window" lastClr="FFFFFF">
              <a:lumMod val="65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33663" y="3200400"/>
            <a:ext cx="914400" cy="5334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kern="0" dirty="0">
                <a:solidFill>
                  <a:sysClr val="window" lastClr="FFFFFF"/>
                </a:solidFill>
                <a:latin typeface="Arial"/>
              </a:rPr>
              <a:t>Care Process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624263" y="3352800"/>
            <a:ext cx="228600" cy="228600"/>
          </a:xfrm>
          <a:prstGeom prst="rightArrow">
            <a:avLst/>
          </a:prstGeom>
          <a:gradFill rotWithShape="1">
            <a:gsLst>
              <a:gs pos="0">
                <a:srgbClr val="7A2220"/>
              </a:gs>
              <a:gs pos="80000">
                <a:srgbClr val="D05350"/>
              </a:gs>
              <a:gs pos="100000">
                <a:srgbClr val="D65B58"/>
              </a:gs>
            </a:gsLst>
            <a:lin ang="16200000" scaled="0"/>
          </a:gradFill>
          <a:ln w="317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29063" y="3200400"/>
            <a:ext cx="1219200" cy="5334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kern="0" dirty="0">
                <a:solidFill>
                  <a:sysClr val="window" lastClr="FFFFFF"/>
                </a:solidFill>
                <a:latin typeface="Arial"/>
              </a:rPr>
              <a:t>Performance Drivers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224463" y="3352800"/>
            <a:ext cx="228600" cy="228600"/>
          </a:xfrm>
          <a:prstGeom prst="rightArrow">
            <a:avLst/>
          </a:prstGeom>
          <a:gradFill rotWithShape="1">
            <a:gsLst>
              <a:gs pos="0">
                <a:srgbClr val="7A2220"/>
              </a:gs>
              <a:gs pos="80000">
                <a:srgbClr val="D05350"/>
              </a:gs>
              <a:gs pos="100000">
                <a:srgbClr val="D65B58"/>
              </a:gs>
            </a:gsLst>
            <a:lin ang="16200000" scaled="0"/>
          </a:gradFill>
          <a:ln w="317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29263" y="3200400"/>
            <a:ext cx="914400" cy="5334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kern="0" dirty="0">
                <a:solidFill>
                  <a:sysClr val="window" lastClr="FFFFFF"/>
                </a:solidFill>
                <a:latin typeface="Arial"/>
              </a:rPr>
              <a:t>Outcomes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81263" y="3886200"/>
            <a:ext cx="41148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</p:cxnSp>
      <p:sp>
        <p:nvSpPr>
          <p:cNvPr id="14" name="Rounded Rectangle 13"/>
          <p:cNvSpPr/>
          <p:nvPr/>
        </p:nvSpPr>
        <p:spPr>
          <a:xfrm>
            <a:off x="3776663" y="4038600"/>
            <a:ext cx="1524000" cy="5334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" kern="0" dirty="0">
                <a:solidFill>
                  <a:sysClr val="window" lastClr="FFFFFF"/>
                </a:solidFill>
                <a:latin typeface="Arial"/>
              </a:rPr>
              <a:t>Cost</a:t>
            </a:r>
          </a:p>
        </p:txBody>
      </p:sp>
      <p:sp>
        <p:nvSpPr>
          <p:cNvPr id="15" name="Oval 14"/>
          <p:cNvSpPr/>
          <p:nvPr/>
        </p:nvSpPr>
        <p:spPr>
          <a:xfrm>
            <a:off x="3662363" y="1981200"/>
            <a:ext cx="1752600" cy="685800"/>
          </a:xfrm>
          <a:prstGeom prst="ellipse">
            <a:avLst/>
          </a:prstGeom>
          <a:gradFill rotWithShape="1">
            <a:gsLst>
              <a:gs pos="0">
                <a:srgbClr val="28558C"/>
              </a:gs>
              <a:gs pos="80000">
                <a:srgbClr val="3D7FC7"/>
              </a:gs>
              <a:gs pos="100000">
                <a:srgbClr val="3A7CCB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38100" dist="25400" dir="2400000" rotWithShape="0">
              <a:srgbClr val="000000">
                <a:alpha val="35000"/>
              </a:srgbClr>
            </a:outerShdw>
          </a:effectLst>
        </p:spPr>
        <p:txBody>
          <a:bodyPr lIns="0" tIns="27432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kern="0" dirty="0" smtClean="0">
                <a:solidFill>
                  <a:sysClr val="window" lastClr="FFFFFF"/>
                </a:solidFill>
                <a:latin typeface="Arial"/>
              </a:rPr>
              <a:t>Data</a:t>
            </a:r>
            <a:endParaRPr lang="en-US" sz="145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50938" y="2895600"/>
            <a:ext cx="1295400" cy="685800"/>
          </a:xfrm>
          <a:prstGeom prst="ellipse">
            <a:avLst/>
          </a:prstGeom>
          <a:gradFill rotWithShape="1">
            <a:gsLst>
              <a:gs pos="0">
                <a:srgbClr val="28558C"/>
              </a:gs>
              <a:gs pos="80000">
                <a:srgbClr val="3D7FC7"/>
              </a:gs>
              <a:gs pos="100000">
                <a:srgbClr val="3A7CCB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38100" dist="25400" dir="2400000" rotWithShape="0">
              <a:srgbClr val="000000">
                <a:alpha val="35000"/>
              </a:srgbClr>
            </a:outerShdw>
          </a:effectLst>
        </p:spPr>
        <p:txBody>
          <a:bodyPr lIns="0" tIns="9144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kern="0" dirty="0" smtClean="0">
                <a:solidFill>
                  <a:sysClr val="window" lastClr="FFFFFF"/>
                </a:solidFill>
                <a:latin typeface="Arial"/>
              </a:rPr>
              <a:t>Learning</a:t>
            </a:r>
            <a:endParaRPr lang="en-US" sz="145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29400" y="2895600"/>
            <a:ext cx="1295400" cy="685800"/>
          </a:xfrm>
          <a:prstGeom prst="ellipse">
            <a:avLst/>
          </a:prstGeom>
          <a:gradFill rotWithShape="1">
            <a:gsLst>
              <a:gs pos="0">
                <a:srgbClr val="28558C"/>
              </a:gs>
              <a:gs pos="80000">
                <a:srgbClr val="3D7FC7"/>
              </a:gs>
              <a:gs pos="100000">
                <a:srgbClr val="3A7CCB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38100" dist="25400" dir="2400000" rotWithShape="0">
              <a:srgbClr val="000000">
                <a:alpha val="35000"/>
              </a:srgbClr>
            </a:outerShdw>
          </a:effectLst>
        </p:spPr>
        <p:txBody>
          <a:bodyPr lIns="0" tIns="9144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30" kern="0" dirty="0" smtClean="0">
                <a:solidFill>
                  <a:sysClr val="window" lastClr="FFFFFF"/>
                </a:solidFill>
                <a:latin typeface="Arial"/>
              </a:rPr>
              <a:t>Information</a:t>
            </a:r>
            <a:endParaRPr lang="en-US" sz="143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ight Arrow Callout 17"/>
          <p:cNvSpPr/>
          <p:nvPr/>
        </p:nvSpPr>
        <p:spPr>
          <a:xfrm rot="20335756">
            <a:off x="1262063" y="4176713"/>
            <a:ext cx="1528762" cy="67627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421"/>
            </a:avLst>
          </a:prstGeom>
          <a:gradFill rotWithShape="1">
            <a:gsLst>
              <a:gs pos="0">
                <a:srgbClr val="F3BB09"/>
              </a:gs>
              <a:gs pos="80000">
                <a:srgbClr val="FFD22F"/>
              </a:gs>
              <a:gs pos="100000">
                <a:srgbClr val="FFCF1F"/>
              </a:gs>
            </a:gsLst>
            <a:lin ang="16200000" scaled="0"/>
          </a:gradFill>
          <a:ln w="3175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/>
              </a:rPr>
              <a:t>Compare Improvements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3280" y="4495800"/>
            <a:ext cx="5029200" cy="1447800"/>
          </a:xfrm>
          <a:prstGeom prst="rect">
            <a:avLst/>
          </a:prstGeom>
          <a:noFill/>
        </p:spPr>
        <p:txBody>
          <a:bodyPr spcFirstLastPara="1" lIns="0" rIns="0">
            <a:prstTxWarp prst="textArchDown">
              <a:avLst>
                <a:gd name="adj" fmla="val 2158811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 pitchFamily="18" charset="0"/>
              </a:rPr>
              <a:t>Comparative Data</a:t>
            </a:r>
          </a:p>
        </p:txBody>
      </p:sp>
      <p:sp>
        <p:nvSpPr>
          <p:cNvPr id="20" name="Oval 19"/>
          <p:cNvSpPr/>
          <p:nvPr/>
        </p:nvSpPr>
        <p:spPr>
          <a:xfrm>
            <a:off x="2481263" y="4876800"/>
            <a:ext cx="1295400" cy="685800"/>
          </a:xfrm>
          <a:prstGeom prst="ellipse">
            <a:avLst/>
          </a:prstGeom>
          <a:gradFill rotWithShape="1">
            <a:gsLst>
              <a:gs pos="0">
                <a:srgbClr val="28558C"/>
              </a:gs>
              <a:gs pos="80000">
                <a:srgbClr val="3D7FC7"/>
              </a:gs>
              <a:gs pos="100000">
                <a:srgbClr val="3A7CCB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38100" dist="25400" dir="2400000" rotWithShape="0">
              <a:srgbClr val="000000">
                <a:alpha val="35000"/>
              </a:srgbClr>
            </a:outerShdw>
          </a:effectLst>
        </p:spPr>
        <p:txBody>
          <a:bodyPr lIns="0" tIns="9144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kern="0" dirty="0" smtClean="0">
                <a:solidFill>
                  <a:sysClr val="window" lastClr="FFFFFF"/>
                </a:solidFill>
                <a:latin typeface="Arial"/>
              </a:rPr>
              <a:t>Action</a:t>
            </a:r>
            <a:endParaRPr lang="en-US" sz="145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00663" y="4876800"/>
            <a:ext cx="1295400" cy="685800"/>
          </a:xfrm>
          <a:prstGeom prst="ellipse">
            <a:avLst/>
          </a:prstGeom>
          <a:gradFill rotWithShape="1">
            <a:gsLst>
              <a:gs pos="0">
                <a:srgbClr val="28558C"/>
              </a:gs>
              <a:gs pos="80000">
                <a:srgbClr val="3D7FC7"/>
              </a:gs>
              <a:gs pos="100000">
                <a:srgbClr val="3A7CCB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38100" dist="25400" dir="2400000" rotWithShape="0">
              <a:srgbClr val="000000">
                <a:alpha val="35000"/>
              </a:srgbClr>
            </a:outerShdw>
          </a:effectLst>
        </p:spPr>
        <p:txBody>
          <a:bodyPr lIns="0" tIns="9144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30" kern="0" dirty="0" smtClean="0">
                <a:solidFill>
                  <a:sysClr val="window" lastClr="FFFFFF"/>
                </a:solidFill>
                <a:latin typeface="Arial"/>
              </a:rPr>
              <a:t>Knowledge</a:t>
            </a:r>
            <a:endParaRPr lang="en-US" sz="143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ight Arrow Callout 21"/>
          <p:cNvSpPr/>
          <p:nvPr/>
        </p:nvSpPr>
        <p:spPr>
          <a:xfrm rot="1264244" flipH="1">
            <a:off x="6284913" y="4176713"/>
            <a:ext cx="1527175" cy="67627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421"/>
            </a:avLst>
          </a:prstGeom>
          <a:gradFill rotWithShape="1">
            <a:gsLst>
              <a:gs pos="0">
                <a:srgbClr val="F3BB09"/>
              </a:gs>
              <a:gs pos="80000">
                <a:srgbClr val="FFD22F"/>
              </a:gs>
              <a:gs pos="100000">
                <a:srgbClr val="FFCF1F"/>
              </a:gs>
            </a:gsLst>
            <a:lin ang="16200000" scaled="0"/>
          </a:gradFill>
          <a:ln w="3175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ysClr val="windowText" lastClr="000000"/>
                </a:solidFill>
                <a:latin typeface="Arial"/>
              </a:rPr>
              <a:t>Design</a:t>
            </a:r>
            <a:br>
              <a:rPr lang="en-US" sz="1100" b="1" kern="0" dirty="0" smtClean="0">
                <a:solidFill>
                  <a:sysClr val="windowText" lastClr="000000"/>
                </a:solidFill>
                <a:latin typeface="Arial"/>
              </a:rPr>
            </a:br>
            <a:r>
              <a:rPr lang="en-US" sz="1100" b="1" kern="0" dirty="0" smtClean="0">
                <a:solidFill>
                  <a:sysClr val="windowText" lastClr="000000"/>
                </a:solidFill>
                <a:latin typeface="Arial"/>
              </a:rPr>
              <a:t>Interventions</a:t>
            </a:r>
            <a:endParaRPr lang="en-US" sz="1100" b="1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3" name="Right Arrow Callout 22"/>
          <p:cNvSpPr/>
          <p:nvPr/>
        </p:nvSpPr>
        <p:spPr>
          <a:xfrm rot="1800000">
            <a:off x="1800225" y="1958975"/>
            <a:ext cx="1528763" cy="67627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421"/>
            </a:avLst>
          </a:prstGeom>
          <a:gradFill rotWithShape="1">
            <a:gsLst>
              <a:gs pos="0">
                <a:srgbClr val="F3BB09"/>
              </a:gs>
              <a:gs pos="80000">
                <a:srgbClr val="FFD22F"/>
              </a:gs>
              <a:gs pos="100000">
                <a:srgbClr val="FFCF1F"/>
              </a:gs>
            </a:gsLst>
            <a:lin ang="16200000" scaled="0"/>
          </a:gradFill>
          <a:ln w="3175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/>
              </a:rPr>
              <a:t>Share Best Practices</a:t>
            </a:r>
          </a:p>
        </p:txBody>
      </p:sp>
      <p:sp>
        <p:nvSpPr>
          <p:cNvPr id="24" name="Right Arrow Callout 23"/>
          <p:cNvSpPr/>
          <p:nvPr/>
        </p:nvSpPr>
        <p:spPr>
          <a:xfrm rot="19800000" flipH="1">
            <a:off x="5686425" y="1958975"/>
            <a:ext cx="1528763" cy="67627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421"/>
            </a:avLst>
          </a:prstGeom>
          <a:gradFill rotWithShape="1">
            <a:gsLst>
              <a:gs pos="0">
                <a:srgbClr val="F3BB09"/>
              </a:gs>
              <a:gs pos="80000">
                <a:srgbClr val="FFD22F"/>
              </a:gs>
              <a:gs pos="100000">
                <a:srgbClr val="FFCF1F"/>
              </a:gs>
            </a:gsLst>
            <a:lin ang="16200000" scaled="0"/>
          </a:gradFill>
          <a:ln w="3175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2400000" rotWithShape="0">
              <a:srgbClr val="000000">
                <a:alpha val="35000"/>
              </a:srgbClr>
            </a:outerShdw>
          </a:effectLst>
        </p:spPr>
        <p:txBody>
          <a:bodyPr lIns="0" rIns="0" anchor="ctr"/>
          <a:lstStyle/>
          <a:p>
            <a:pPr algn="ctr" defTabSz="914400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/>
              </a:rPr>
              <a:t>Generate Hypotheses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3800" y="1676400"/>
            <a:ext cx="1509580" cy="10997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O</a:t>
            </a:r>
            <a:r>
              <a:rPr lang="en-US" dirty="0" smtClean="0"/>
              <a:t>pportunity analyses</a:t>
            </a:r>
            <a:br>
              <a:rPr lang="en-US" dirty="0" smtClean="0"/>
            </a:br>
            <a:r>
              <a:rPr lang="en-US" dirty="0" smtClean="0"/>
              <a:t>by Anceta</a:t>
            </a:r>
            <a:endParaRPr lang="en-US" dirty="0"/>
          </a:p>
          <a:p>
            <a:r>
              <a:rPr lang="en-US" dirty="0" smtClean="0"/>
              <a:t>Your data exploration</a:t>
            </a:r>
            <a:br>
              <a:rPr lang="en-US" dirty="0" smtClean="0"/>
            </a:br>
            <a:r>
              <a:rPr lang="en-US" dirty="0" smtClean="0"/>
              <a:t>using MinedShare</a:t>
            </a:r>
            <a:endParaRPr lang="en-US" dirty="0"/>
          </a:p>
          <a:p>
            <a:r>
              <a:rPr lang="en-US" dirty="0"/>
              <a:t>Your </a:t>
            </a:r>
            <a:r>
              <a:rPr lang="en-US" dirty="0" smtClean="0"/>
              <a:t>experience and</a:t>
            </a:r>
            <a:br>
              <a:rPr lang="en-US" dirty="0" smtClean="0"/>
            </a:br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10126" y="5486400"/>
            <a:ext cx="2053639" cy="6011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Experience of colleagues</a:t>
            </a:r>
          </a:p>
          <a:p>
            <a:r>
              <a:rPr lang="en-US" dirty="0"/>
              <a:t>Collaborative discussion</a:t>
            </a:r>
          </a:p>
          <a:p>
            <a:r>
              <a:rPr lang="en-US" dirty="0"/>
              <a:t>Collaborative data exploration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00" y="5190309"/>
            <a:ext cx="2470485" cy="11510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</a:pPr>
            <a:r>
              <a:rPr lang="en-US" sz="1200" dirty="0" smtClean="0">
                <a:solidFill>
                  <a:srgbClr val="000000"/>
                </a:solidFill>
              </a:rPr>
              <a:t>Implement interventions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(local priorities/readiness)</a:t>
            </a:r>
          </a:p>
          <a:p>
            <a: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</a:pPr>
            <a:r>
              <a:rPr lang="en-US" sz="1200" dirty="0" smtClean="0">
                <a:solidFill>
                  <a:srgbClr val="000000"/>
                </a:solidFill>
              </a:rPr>
              <a:t>Track impact using MinedShare</a:t>
            </a:r>
          </a:p>
          <a:p>
            <a: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</a:pPr>
            <a:r>
              <a:rPr lang="en-US" sz="1200" dirty="0" smtClean="0">
                <a:solidFill>
                  <a:srgbClr val="000000"/>
                </a:solidFill>
              </a:rPr>
              <a:t>Periodic check-in with collaborators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(bi-monthly webinars, listserve)</a:t>
            </a:r>
          </a:p>
          <a:p>
            <a: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</a:pPr>
            <a:r>
              <a:rPr lang="en-US" sz="1200" dirty="0" smtClean="0">
                <a:solidFill>
                  <a:srgbClr val="000000"/>
                </a:solidFill>
              </a:rPr>
              <a:t>In-person meetings q 6 months or so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8506" y="1541418"/>
            <a:ext cx="1643912" cy="1265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Wingdings" pitchFamily="2" charset="2"/>
              <a:buChar char=""/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Findings on Anceta </a:t>
            </a:r>
            <a:r>
              <a:rPr lang="en-US" dirty="0"/>
              <a:t>wiki</a:t>
            </a:r>
            <a:br>
              <a:rPr lang="en-US" dirty="0"/>
            </a:br>
            <a:r>
              <a:rPr lang="en-US" dirty="0" smtClean="0"/>
              <a:t>(Anceta to assist with</a:t>
            </a:r>
            <a:br>
              <a:rPr lang="en-US" dirty="0" smtClean="0"/>
            </a:br>
            <a:r>
              <a:rPr lang="en-US" dirty="0" smtClean="0"/>
              <a:t>documentation)</a:t>
            </a:r>
            <a:endParaRPr lang="en-US" dirty="0"/>
          </a:p>
          <a:p>
            <a:r>
              <a:rPr lang="en-US" dirty="0" smtClean="0"/>
              <a:t>Further research,</a:t>
            </a:r>
            <a:br>
              <a:rPr lang="en-US" dirty="0" smtClean="0"/>
            </a:br>
            <a:r>
              <a:rPr lang="en-US" dirty="0" smtClean="0"/>
              <a:t>publication</a:t>
            </a:r>
          </a:p>
          <a:p>
            <a:r>
              <a:rPr lang="en-US" dirty="0" smtClean="0"/>
              <a:t>Prioritize follow-up</a:t>
            </a:r>
            <a:br>
              <a:rPr lang="en-US" dirty="0" smtClean="0"/>
            </a:br>
            <a:r>
              <a:rPr lang="en-US" dirty="0" smtClean="0"/>
              <a:t>questions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278119"/>
            <a:ext cx="1111496" cy="412395"/>
          </a:xfrm>
          <a:prstGeom prst="rect">
            <a:avLst/>
          </a:prstGeom>
        </p:spPr>
      </p:pic>
      <p:pic>
        <p:nvPicPr>
          <p:cNvPr id="29" name="Picture 28" descr="HIT002 Logo Left Lockup_FINAL 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323" y="6420788"/>
            <a:ext cx="1644091" cy="2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mv="urn:schemas-microsoft-com:mac:vml"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32435" y="2438400"/>
            <a:ext cx="7901965" cy="1905000"/>
          </a:xfrm>
          <a:prstGeom prst="roundRect">
            <a:avLst>
              <a:gd name="adj" fmla="val 5623"/>
            </a:avLst>
          </a:prstGeom>
          <a:solidFill>
            <a:srgbClr val="72B6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  <a:buClr>
                <a:srgbClr val="008000"/>
              </a:buClr>
            </a:pPr>
            <a:endParaRPr lang="en-US" sz="15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Humedica Vision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F6FA5-53BF-5043-A01A-2CC299BBC73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2171" y="2743200"/>
            <a:ext cx="8342229" cy="1371600"/>
          </a:xfrm>
          <a:prstGeom prst="rect">
            <a:avLst/>
          </a:prstGeom>
          <a:noFill/>
          <a:ln>
            <a:noFill/>
          </a:ln>
        </p:spPr>
        <p:txBody>
          <a:bodyPr wrap="square" lIns="182880" tIns="502920" rIns="182880" bIns="502920" rtlCol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Transform </a:t>
            </a:r>
            <a:r>
              <a:rPr lang="en-US" sz="2800" dirty="0">
                <a:solidFill>
                  <a:schemeClr val="bg1"/>
                </a:solidFill>
              </a:rPr>
              <a:t>disparate clinical data into the most actionable real-world insights to empower confident decision-making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7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58FF-E1FC-4882-A4BF-EAE672CDDB0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1356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211669"/>
            <a:ext cx="723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900" b="1" i="1" dirty="0"/>
              <a:t>Light gray box:</a:t>
            </a:r>
            <a:r>
              <a:rPr lang="en-US" sz="900" i="1" dirty="0"/>
              <a:t> the range of the group averages across the groups for a given metric (the “whisker”)</a:t>
            </a:r>
          </a:p>
          <a:p>
            <a:pPr lvl="0"/>
            <a:r>
              <a:rPr lang="en-US" sz="900" b="1" i="1" dirty="0"/>
              <a:t>Dark gray box:</a:t>
            </a:r>
            <a:r>
              <a:rPr lang="en-US" sz="900" i="1" dirty="0"/>
              <a:t> the range of the 25</a:t>
            </a:r>
            <a:r>
              <a:rPr lang="en-US" sz="900" i="1" baseline="30000" dirty="0"/>
              <a:t>th</a:t>
            </a:r>
            <a:r>
              <a:rPr lang="en-US" sz="900" i="1" dirty="0"/>
              <a:t> to 75</a:t>
            </a:r>
            <a:r>
              <a:rPr lang="en-US" sz="900" i="1" baseline="30000" dirty="0"/>
              <a:t>th</a:t>
            </a:r>
            <a:r>
              <a:rPr lang="en-US" sz="900" i="1" dirty="0"/>
              <a:t> percentile of group averages for a given metric (the “box”)</a:t>
            </a:r>
          </a:p>
          <a:p>
            <a:pPr lvl="0"/>
            <a:r>
              <a:rPr lang="en-US" sz="900" b="1" i="1" dirty="0"/>
              <a:t>Vertical black line:</a:t>
            </a:r>
            <a:r>
              <a:rPr lang="en-US" sz="900" i="1" dirty="0"/>
              <a:t> the median group average for a given metric</a:t>
            </a:r>
          </a:p>
          <a:p>
            <a:pPr lvl="0"/>
            <a:r>
              <a:rPr lang="en-US" sz="900" b="1" i="1" dirty="0"/>
              <a:t>Dot (red triangle, black square, green circle):</a:t>
            </a:r>
            <a:r>
              <a:rPr lang="en-US" sz="900" i="1" dirty="0"/>
              <a:t> your group’s result for the </a:t>
            </a:r>
            <a:r>
              <a:rPr lang="en-US" sz="900" i="1" dirty="0" smtClean="0"/>
              <a:t>metric</a:t>
            </a:r>
            <a:endParaRPr lang="en-US" sz="900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565271" cy="1077857"/>
          </a:xfrm>
        </p:spPr>
        <p:txBody>
          <a:bodyPr>
            <a:normAutofit/>
          </a:bodyPr>
          <a:lstStyle/>
          <a:p>
            <a:r>
              <a:rPr lang="en-US" dirty="0" smtClean="0"/>
              <a:t>Diabetes Dashboard: Risk, Outcomes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 bwMode="auto">
          <a:xfrm rot="5400000">
            <a:off x="4214508" y="1935611"/>
            <a:ext cx="486383" cy="1600200"/>
          </a:xfrm>
          <a:prstGeom prst="rtTriangle">
            <a:avLst/>
          </a:prstGeom>
          <a:solidFill>
            <a:srgbClr val="058D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ight Triangle 10"/>
          <p:cNvSpPr/>
          <p:nvPr/>
        </p:nvSpPr>
        <p:spPr bwMode="auto">
          <a:xfrm rot="7570860">
            <a:off x="4366908" y="2798477"/>
            <a:ext cx="486383" cy="1600200"/>
          </a:xfrm>
          <a:prstGeom prst="rtTriangle">
            <a:avLst/>
          </a:prstGeom>
          <a:solidFill>
            <a:srgbClr val="058D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302195"/>
            <a:ext cx="2743200" cy="1569660"/>
          </a:xfrm>
          <a:prstGeom prst="rect">
            <a:avLst/>
          </a:prstGeom>
          <a:solidFill>
            <a:srgbClr val="058D08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Monitor and Track Patient Health Outcomes;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Evaluate Performance as Compared </a:t>
            </a:r>
            <a:r>
              <a:rPr lang="en-US" sz="1600" dirty="0">
                <a:solidFill>
                  <a:srgbClr val="FFFFFF"/>
                </a:solidFill>
              </a:rPr>
              <a:t>to </a:t>
            </a:r>
            <a:r>
              <a:rPr lang="en-US" sz="1600" dirty="0" smtClean="0">
                <a:solidFill>
                  <a:srgbClr val="FFFFFF"/>
                </a:solidFill>
              </a:rPr>
              <a:t>Benchmark</a:t>
            </a:r>
            <a:br>
              <a:rPr lang="en-US" sz="1600" dirty="0" smtClean="0">
                <a:solidFill>
                  <a:srgbClr val="FFFF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1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Poorly Managed Patients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088" y="6373813"/>
            <a:ext cx="43973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BDAD7A-97E0-438C-8352-281EA81BF00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123" r="1042"/>
          <a:stretch/>
        </p:blipFill>
        <p:spPr>
          <a:xfrm>
            <a:off x="-28575" y="1295400"/>
            <a:ext cx="9048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21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53" y="-1"/>
            <a:ext cx="8860547" cy="1077857"/>
          </a:xfrm>
        </p:spPr>
        <p:txBody>
          <a:bodyPr>
            <a:noAutofit/>
          </a:bodyPr>
          <a:lstStyle/>
          <a:p>
            <a:r>
              <a:rPr lang="en-US" sz="2800" dirty="0" smtClean="0"/>
              <a:t>Patient-Level Data Identifies </a:t>
            </a:r>
            <a:r>
              <a:rPr lang="en-US" sz="2800" dirty="0"/>
              <a:t>Gaps in </a:t>
            </a:r>
            <a:r>
              <a:rPr lang="en-US" sz="2800" dirty="0" smtClean="0"/>
              <a:t>Care</a:t>
            </a:r>
            <a:r>
              <a:rPr lang="en-US" sz="2800" dirty="0"/>
              <a:t> </a:t>
            </a:r>
            <a:r>
              <a:rPr lang="en-US" sz="2800" dirty="0" smtClean="0"/>
              <a:t>and Highlights Opportunities to Manage Risk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z="1050" smtClean="0"/>
              <a:pPr/>
              <a:t>21</a:t>
            </a:fld>
            <a:endParaRPr lang="en-US" sz="105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603275" cy="4525963"/>
          </a:xfrm>
        </p:spPr>
        <p:txBody>
          <a:bodyPr>
            <a:normAutofit/>
          </a:bodyPr>
          <a:lstStyle/>
          <a:p>
            <a:pPr marL="234950" indent="-234950">
              <a:spcAft>
                <a:spcPts val="1200"/>
              </a:spcAft>
            </a:pPr>
            <a:r>
              <a:rPr lang="en-US" sz="1800" dirty="0" smtClean="0"/>
              <a:t>197 patients identified with </a:t>
            </a:r>
            <a:r>
              <a:rPr lang="en-US" sz="1800" u="sng" dirty="0" smtClean="0"/>
              <a:t>A1c &gt; 9, on 3+ DM medications, but NOT on insulin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8800"/>
            <a:ext cx="9144000" cy="49530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" y="6019800"/>
            <a:ext cx="1600199" cy="914400"/>
          </a:xfrm>
          <a:prstGeom prst="ellipse">
            <a:avLst/>
          </a:prstGeom>
          <a:noFill/>
          <a:ln w="28575" cmpd="sng">
            <a:solidFill>
              <a:srgbClr val="058D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 bwMode="auto">
          <a:xfrm rot="20668781">
            <a:off x="1757701" y="4914065"/>
            <a:ext cx="382606" cy="1229360"/>
          </a:xfrm>
          <a:prstGeom prst="rt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676400" y="5562600"/>
            <a:ext cx="3200400" cy="762000"/>
          </a:xfrm>
          <a:prstGeom prst="wedgeRoundRectCallout">
            <a:avLst>
              <a:gd name="adj1" fmla="val -54119"/>
              <a:gd name="adj2" fmla="val 971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600" b="1" u="sng" dirty="0" smtClean="0">
                <a:solidFill>
                  <a:srgbClr val="FFFFFF"/>
                </a:solidFill>
                <a:latin typeface="Calibri"/>
                <a:cs typeface="Calibri"/>
              </a:rPr>
              <a:t>Which Patients 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Are At Risk? </a:t>
            </a:r>
            <a:r>
              <a:rPr lang="en-US" sz="1600" b="1" u="sng" dirty="0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lang="en-US" sz="1600" b="1" u="sng" dirty="0" smtClean="0">
                <a:solidFill>
                  <a:srgbClr val="FFFFFF"/>
                </a:solidFill>
                <a:latin typeface="Calibri"/>
                <a:cs typeface="Calibri"/>
              </a:rPr>
              <a:t>PCPs are Treating Them?</a:t>
            </a:r>
            <a:endParaRPr lang="en-US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4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Diabetes Case Study: Productivity and Clinical Improvements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626142" y="1371600"/>
            <a:ext cx="4365458" cy="51990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292 FTE Physicians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Diabetic-centered patient identification program launched using clinical data</a:t>
            </a:r>
          </a:p>
          <a:p>
            <a:r>
              <a:rPr lang="en-US" sz="1600" dirty="0" smtClean="0"/>
              <a:t>High-Risk Diabetes cohort created</a:t>
            </a:r>
            <a:endParaRPr lang="en-US" sz="1400" dirty="0" smtClean="0"/>
          </a:p>
          <a:p>
            <a:pPr>
              <a:buNone/>
            </a:pPr>
            <a:r>
              <a:rPr lang="en-US" sz="1600" dirty="0" smtClean="0"/>
              <a:t>	Results:</a:t>
            </a:r>
            <a:endParaRPr lang="en-US" sz="800" dirty="0" smtClean="0"/>
          </a:p>
          <a:p>
            <a:pPr lvl="1"/>
            <a:r>
              <a:rPr lang="en-US" sz="1400" dirty="0" smtClean="0"/>
              <a:t>&gt;5000 patients identified using Humedica MinedShare</a:t>
            </a:r>
          </a:p>
          <a:p>
            <a:pPr lvl="1"/>
            <a:r>
              <a:rPr lang="en-US" sz="1400" dirty="0" smtClean="0"/>
              <a:t>1800 visits scheduled via Care Coordinators</a:t>
            </a:r>
          </a:p>
          <a:p>
            <a:pPr lvl="1"/>
            <a:r>
              <a:rPr lang="en-US" sz="1400" dirty="0" smtClean="0"/>
              <a:t>90% of scheduled patients made their appointments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$500,000 of new revenue identified by Group</a:t>
            </a:r>
          </a:p>
          <a:p>
            <a:r>
              <a:rPr lang="en-US" sz="1600" dirty="0" smtClean="0"/>
              <a:t>Measured year</a:t>
            </a:r>
            <a:r>
              <a:rPr lang="en-US" sz="1600" dirty="0"/>
              <a:t>-over-year improvement for the following:</a:t>
            </a:r>
          </a:p>
          <a:p>
            <a:pPr lvl="1"/>
            <a:r>
              <a:rPr lang="en-US" sz="1400" dirty="0"/>
              <a:t>28.9% improvement for LDL </a:t>
            </a:r>
          </a:p>
          <a:p>
            <a:pPr lvl="1"/>
            <a:r>
              <a:rPr lang="en-US" sz="1400" dirty="0"/>
              <a:t>17.6% improvement for A1c</a:t>
            </a:r>
          </a:p>
          <a:p>
            <a:pPr lvl="1"/>
            <a:r>
              <a:rPr lang="en-US" sz="1400" dirty="0"/>
              <a:t>30% improvement for BP</a:t>
            </a:r>
          </a:p>
          <a:p>
            <a:endParaRPr lang="en-US" sz="1600" dirty="0" smtClean="0"/>
          </a:p>
          <a:p>
            <a:pPr lvl="2">
              <a:buNone/>
            </a:pPr>
            <a:endParaRPr lang="en-US" sz="800" dirty="0" smtClean="0"/>
          </a:p>
          <a:p>
            <a:pPr lvl="1"/>
            <a:endParaRPr lang="en-US" sz="2400" dirty="0"/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9686139"/>
              </p:ext>
            </p:extLst>
          </p:nvPr>
        </p:nvGraphicFramePr>
        <p:xfrm>
          <a:off x="283464" y="1416504"/>
          <a:ext cx="3860123" cy="5001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3" imgW="5829233" imgH="7543800" progId="AcroExch.Document.7">
                  <p:embed/>
                </p:oleObj>
              </mc:Choice>
              <mc:Fallback>
                <p:oleObj name="Acrobat Document" r:id="rId3" imgW="5829233" imgH="7543800" progId="AcroExch.Document.7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464" y="1416504"/>
                        <a:ext cx="3860123" cy="5001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167120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Improvement:</a:t>
            </a:r>
            <a:br>
              <a:rPr lang="en-US" dirty="0" smtClean="0"/>
            </a:br>
            <a:r>
              <a:rPr lang="en-US" dirty="0" smtClean="0"/>
              <a:t>Importance of Baseline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CMS </a:t>
            </a:r>
            <a:r>
              <a:rPr lang="en-US" sz="2200" dirty="0"/>
              <a:t>plans to </a:t>
            </a:r>
            <a:r>
              <a:rPr lang="en-US" sz="2200" dirty="0" smtClean="0"/>
              <a:t>risk-adjust beneficiaries </a:t>
            </a:r>
            <a:r>
              <a:rPr lang="en-US" sz="2200" dirty="0"/>
              <a:t>in ACOs to ensure that ACOs are not simply selecting the healthiest </a:t>
            </a:r>
            <a:r>
              <a:rPr lang="en-US" sz="2200" dirty="0" smtClean="0"/>
              <a:t>patients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CMS will use its Hierarchical </a:t>
            </a:r>
            <a:r>
              <a:rPr lang="en-US" sz="2200" dirty="0"/>
              <a:t>Category </a:t>
            </a:r>
            <a:r>
              <a:rPr lang="en-US" sz="2200" dirty="0" smtClean="0"/>
              <a:t>Coding (HCC) </a:t>
            </a:r>
            <a:r>
              <a:rPr lang="en-US" sz="2200" dirty="0"/>
              <a:t>mechanism developed to </a:t>
            </a:r>
            <a:r>
              <a:rPr lang="en-US" sz="2200" dirty="0" smtClean="0"/>
              <a:t>reimburse </a:t>
            </a:r>
            <a:r>
              <a:rPr lang="en-US" sz="2200" dirty="0"/>
              <a:t>capitated Medicare Managed Care </a:t>
            </a:r>
            <a:r>
              <a:rPr lang="en-US" sz="2200" dirty="0" smtClean="0"/>
              <a:t>Plans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To prevent </a:t>
            </a:r>
            <a:r>
              <a:rPr lang="en-US" sz="2200" dirty="0"/>
              <a:t>physicians from upcoding or </a:t>
            </a:r>
            <a:r>
              <a:rPr lang="en-US" sz="2200" dirty="0" smtClean="0"/>
              <a:t>favoring less sick patients, CMS will </a:t>
            </a:r>
            <a:r>
              <a:rPr lang="en-US" sz="2200" dirty="0"/>
              <a:t>only adjust </a:t>
            </a:r>
            <a:r>
              <a:rPr lang="en-US" sz="2200" dirty="0" smtClean="0"/>
              <a:t>a continuously-enrolled member’s </a:t>
            </a:r>
            <a:r>
              <a:rPr lang="en-US" sz="2200" dirty="0"/>
              <a:t>health status if the </a:t>
            </a:r>
            <a:r>
              <a:rPr lang="en-US" sz="2200" dirty="0" smtClean="0"/>
              <a:t>score declines.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224" y="5410200"/>
            <a:ext cx="7724776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Accurate baseline coding </a:t>
            </a:r>
            <a:r>
              <a:rPr lang="en-US" sz="2000" b="1" dirty="0" smtClean="0">
                <a:solidFill>
                  <a:schemeClr val="bg1"/>
                </a:solidFill>
              </a:rPr>
              <a:t>enables providers to </a:t>
            </a:r>
            <a:r>
              <a:rPr lang="en-US" sz="2000" b="1" dirty="0">
                <a:solidFill>
                  <a:schemeClr val="bg1"/>
                </a:solidFill>
              </a:rPr>
              <a:t>receive full reimbursement </a:t>
            </a:r>
          </a:p>
        </p:txBody>
      </p:sp>
    </p:spTree>
    <p:extLst>
      <p:ext uri="{BB962C8B-B14F-4D97-AF65-F5344CB8AC3E}">
        <p14:creationId xmlns:p14="http://schemas.microsoft.com/office/powerpoint/2010/main" val="29373600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Coding Errors Create Gaps in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088" y="6373813"/>
            <a:ext cx="43973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BDAD7A-97E0-438C-8352-281EA81BF00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7856"/>
            <a:ext cx="9144000" cy="43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42208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 Coding: Forfeited Savings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 descr="Screen shot 2012-03-02 at 11.4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086777"/>
            <a:ext cx="9129171" cy="3942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156537"/>
            <a:ext cx="8391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If the patient is not coded for COPD during the predicted period, the actual risk adjusted $PMPM for this patient is $831.22 vs. the expected risk adjusted $PMPM of $621.83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81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Powerful Predictive Analytics Drive Actionable Insights </a:t>
            </a:r>
            <a:r>
              <a:rPr lang="en-US" i="1" dirty="0"/>
              <a:t>Example: </a:t>
            </a:r>
            <a:r>
              <a:rPr lang="en-US" dirty="0"/>
              <a:t>Congestive Heart Failure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0978" y="2662535"/>
            <a:ext cx="110222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Identify </a:t>
            </a:r>
            <a:r>
              <a:rPr lang="en-US" sz="1200" b="1" i="1" dirty="0" err="1" smtClean="0"/>
              <a:t>Pts</a:t>
            </a:r>
            <a:r>
              <a:rPr lang="en-US" sz="1200" b="1" i="1" dirty="0" smtClean="0"/>
              <a:t> at Risk</a:t>
            </a:r>
            <a:endParaRPr lang="en-US" sz="1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2658070"/>
            <a:ext cx="13716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Correlate Risk with Costs</a:t>
            </a:r>
            <a:endParaRPr lang="en-US" sz="1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662535"/>
            <a:ext cx="114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Correlate </a:t>
            </a:r>
            <a:r>
              <a:rPr lang="en-US" sz="1200" b="1" i="1" dirty="0" err="1" smtClean="0"/>
              <a:t>Pt</a:t>
            </a:r>
            <a:r>
              <a:rPr lang="en-US" sz="1200" b="1" i="1" dirty="0" smtClean="0"/>
              <a:t> Risk by MD</a:t>
            </a:r>
            <a:endParaRPr lang="en-US" sz="12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4953000"/>
            <a:ext cx="16764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Compare Physician Performance</a:t>
            </a:r>
            <a:endParaRPr lang="en-US" sz="1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07315" y="4876800"/>
            <a:ext cx="255002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Evaluate CHF Utilization Rates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1432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CHF Case Study:  Implementing Predictive </a:t>
            </a:r>
            <a:r>
              <a:rPr lang="en-US" dirty="0"/>
              <a:t>Analytics </a:t>
            </a:r>
            <a:r>
              <a:rPr lang="en-US" dirty="0" smtClean="0"/>
              <a:t>to </a:t>
            </a:r>
            <a:r>
              <a:rPr lang="en-US" dirty="0"/>
              <a:t>Optimize Interventions for High-Risk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2235200"/>
            <a:ext cx="3952240" cy="65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10000"/>
            <a:ext cx="3175000" cy="1181100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4294967295"/>
          </p:nvPr>
        </p:nvSpPr>
        <p:spPr>
          <a:xfrm>
            <a:off x="4626142" y="1811337"/>
            <a:ext cx="4365458" cy="51990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/>
              <a:t>Using Humedica’s CHF predictive model to broaden view of CHF patients who may benefit from outreach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Criteria for inclusion have expanded to include patients with no past hospital utilization</a:t>
            </a:r>
          </a:p>
          <a:p>
            <a:pPr marL="342900" lvl="1" indent="-342900">
              <a:buBlip>
                <a:blip r:embed="rId4"/>
              </a:buBlip>
            </a:pPr>
            <a:r>
              <a:rPr lang="en-US" sz="2000" dirty="0" smtClean="0"/>
              <a:t>Protocols created/modified in PCMH setting to bring in patients for more intense ambulatory care</a:t>
            </a:r>
            <a:endParaRPr lang="en-US" sz="1000" dirty="0" smtClean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36904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Hypertension Case Study: Productivity </a:t>
            </a:r>
            <a:r>
              <a:rPr lang="en-US" dirty="0"/>
              <a:t>and Clinical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83453" y="4343400"/>
            <a:ext cx="8708147" cy="21510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Developed </a:t>
            </a:r>
            <a:r>
              <a:rPr lang="en-US" sz="1600" dirty="0"/>
              <a:t>a scalable process for identifying and tracking patients with hypertension </a:t>
            </a:r>
            <a:endParaRPr lang="en-US" sz="1600" dirty="0" smtClean="0"/>
          </a:p>
          <a:p>
            <a:pPr lvl="0">
              <a:spcAft>
                <a:spcPts val="600"/>
              </a:spcAft>
            </a:pPr>
            <a:r>
              <a:rPr lang="en-US" sz="1600" dirty="0"/>
              <a:t>Operational gains estimated at 25-30% savings in time per month </a:t>
            </a:r>
            <a:r>
              <a:rPr lang="en-US" sz="1600" dirty="0" smtClean="0"/>
              <a:t>to </a:t>
            </a:r>
            <a:r>
              <a:rPr lang="en-US" sz="1600" dirty="0"/>
              <a:t>analyze the hypertension </a:t>
            </a:r>
            <a:r>
              <a:rPr lang="en-US" sz="1600" dirty="0" smtClean="0"/>
              <a:t>population</a:t>
            </a:r>
          </a:p>
          <a:p>
            <a:pPr lvl="0">
              <a:spcAft>
                <a:spcPts val="600"/>
              </a:spcAft>
            </a:pPr>
            <a:r>
              <a:rPr lang="en-US" sz="1600" dirty="0"/>
              <a:t>Provide hypertension control reports to individual practices and </a:t>
            </a:r>
            <a:r>
              <a:rPr lang="en-US" sz="1600" dirty="0" smtClean="0"/>
              <a:t>physicians</a:t>
            </a:r>
          </a:p>
          <a:p>
            <a:pPr lvl="0"/>
            <a:r>
              <a:rPr lang="en-US" sz="1600" dirty="0" smtClean="0"/>
              <a:t>Facile quantification of improved </a:t>
            </a:r>
            <a:r>
              <a:rPr lang="en-US" sz="1600" dirty="0"/>
              <a:t>clinical </a:t>
            </a:r>
            <a:r>
              <a:rPr lang="en-US" sz="1600" dirty="0" smtClean="0"/>
              <a:t>outcomes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87145"/>
            <a:ext cx="9048750" cy="298005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5130014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as Usual?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BDAD7A-97E0-438C-8352-281EA81BF00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5" y="2590800"/>
            <a:ext cx="8832763" cy="297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9348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to Focus on First?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70" y="1219200"/>
            <a:ext cx="4456030" cy="492654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/>
              <a:t>Opportunity Assessment</a:t>
            </a:r>
          </a:p>
          <a:p>
            <a:pPr lvl="1"/>
            <a:r>
              <a:rPr lang="en-US" sz="1600" dirty="0" smtClean="0"/>
              <a:t>Identify high utilizers and care transition opportunities</a:t>
            </a:r>
          </a:p>
          <a:p>
            <a:pPr lvl="1"/>
            <a:r>
              <a:rPr lang="en-US" sz="1600" dirty="0" smtClean="0"/>
              <a:t>Evaluate </a:t>
            </a:r>
            <a:r>
              <a:rPr lang="en-US" sz="1600" dirty="0"/>
              <a:t>resource utilization against clinical </a:t>
            </a:r>
            <a:r>
              <a:rPr lang="en-US" sz="1600" dirty="0" smtClean="0"/>
              <a:t>outcomes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Track </a:t>
            </a:r>
            <a:r>
              <a:rPr lang="en-US" sz="1600" dirty="0" smtClean="0"/>
              <a:t>impact of care redesign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Code </a:t>
            </a:r>
            <a:r>
              <a:rPr lang="en-US" sz="1600" b="1" dirty="0" smtClean="0"/>
              <a:t>Improvement</a:t>
            </a:r>
          </a:p>
          <a:p>
            <a:pPr lvl="1"/>
            <a:r>
              <a:rPr lang="en-US" sz="1600" dirty="0"/>
              <a:t>Identify gaps in </a:t>
            </a:r>
            <a:r>
              <a:rPr lang="en-US" sz="1600" dirty="0" smtClean="0"/>
              <a:t>coding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Identify uncoded patients that </a:t>
            </a:r>
            <a:r>
              <a:rPr lang="en-US" sz="1600" dirty="0"/>
              <a:t>belong to different disease </a:t>
            </a:r>
            <a:r>
              <a:rPr lang="en-US" sz="1600" dirty="0" smtClean="0"/>
              <a:t>cohorts who are at risk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Cohort </a:t>
            </a:r>
            <a:r>
              <a:rPr lang="en-US" sz="1600" b="1" dirty="0" smtClean="0"/>
              <a:t>Analytics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Identify clinical, demographic, and risk profiles of different disease cohorts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Gaps in </a:t>
            </a:r>
            <a:r>
              <a:rPr lang="en-US" sz="1600" b="1" dirty="0" smtClean="0"/>
              <a:t>Care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Identify patients who are not receiving standard care </a:t>
            </a:r>
            <a:r>
              <a:rPr lang="en-US" sz="1600" dirty="0"/>
              <a:t>by site of care and provider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8676" y="1316037"/>
            <a:ext cx="4352924" cy="4627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3"/>
              </a:buBlip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PCMH/High Risk Patient Management</a:t>
            </a:r>
          </a:p>
          <a:p>
            <a:pPr lvl="1"/>
            <a:r>
              <a:rPr lang="en-US" sz="1400" dirty="0" smtClean="0"/>
              <a:t>Track high risk poly-chronic patients </a:t>
            </a:r>
          </a:p>
          <a:p>
            <a:pPr lvl="1"/>
            <a:r>
              <a:rPr lang="en-US" sz="1400" dirty="0" smtClean="0"/>
              <a:t>Identify actionable clinical opportunities for care coordinators</a:t>
            </a:r>
          </a:p>
          <a:p>
            <a:pPr lvl="1"/>
            <a:r>
              <a:rPr lang="en-US" sz="1400" dirty="0" smtClean="0"/>
              <a:t>Intervene with patients at highest risk for preventable admissions</a:t>
            </a:r>
          </a:p>
          <a:p>
            <a:endParaRPr lang="en-US" sz="900" b="1" dirty="0" smtClean="0"/>
          </a:p>
          <a:p>
            <a:r>
              <a:rPr lang="en-US" sz="1400" b="1" dirty="0" smtClean="0"/>
              <a:t>Physician Scorecards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Quickly evaluate physician performance in process and outcomes of care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b="1" dirty="0" smtClean="0"/>
              <a:t>Analysis of Prescribing Patterns</a:t>
            </a:r>
          </a:p>
          <a:p>
            <a:pPr lvl="1"/>
            <a:r>
              <a:rPr lang="en-US" sz="1400" dirty="0" smtClean="0"/>
              <a:t>Identify drug prescribing patterns vis-à-vis clinical outcomes</a:t>
            </a:r>
          </a:p>
          <a:p>
            <a:pPr lvl="1"/>
            <a:r>
              <a:rPr lang="en-US" sz="1400" dirty="0" smtClean="0"/>
              <a:t>Track compliance against medication protocols </a:t>
            </a:r>
          </a:p>
          <a:p>
            <a:pPr marL="0" indent="0" fontAlgn="base">
              <a:spcAft>
                <a:spcPts val="1200"/>
              </a:spcAft>
              <a:buFontTx/>
              <a:buNone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7777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Scorecard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92654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Integrate, Clean and Present All Necessary Data with Minimal IT Burden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Reveal and Predict the True </a:t>
            </a:r>
            <a:r>
              <a:rPr lang="en-US" dirty="0"/>
              <a:t>R</a:t>
            </a:r>
            <a:r>
              <a:rPr lang="en-US" dirty="0" smtClean="0"/>
              <a:t>isks in My Population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Help Me to Optimize Payments by Improving my Risk Scores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Help Me Close Gaps in Care &amp; Optimize my Performance on Measures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/>
              <a:t>Empower </a:t>
            </a:r>
            <a:r>
              <a:rPr lang="en-US" dirty="0" smtClean="0"/>
              <a:t>Me to </a:t>
            </a:r>
            <a:r>
              <a:rPr lang="en-US" dirty="0"/>
              <a:t>Optimize </a:t>
            </a:r>
            <a:r>
              <a:rPr lang="en-US" dirty="0" smtClean="0"/>
              <a:t>my Physician Network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Help Me Ensure Best Practices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Help Me Identify Higher Than Expected Costs/Resource Utilization</a:t>
            </a:r>
            <a:endParaRPr lang="en-US" dirty="0"/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Help Me Prove the Clinical &amp; Financial Value of the Care We Deliver to our Key Stakeholders</a:t>
            </a:r>
          </a:p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dirty="0" smtClean="0"/>
              <a:t>Empower Me to Optimize </a:t>
            </a:r>
            <a:r>
              <a:rPr lang="en-US" dirty="0"/>
              <a:t>Contracts with </a:t>
            </a:r>
            <a:r>
              <a:rPr lang="en-US" dirty="0" smtClean="0"/>
              <a:t>Payers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09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Writing is on the 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BD8D1-3EAE-2F4A-AE90-81C320C3280B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45510624"/>
              </p:ext>
            </p:extLst>
          </p:nvPr>
        </p:nvGraphicFramePr>
        <p:xfrm>
          <a:off x="1439652" y="1590700"/>
          <a:ext cx="7992380" cy="442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1720" y="6014740"/>
            <a:ext cx="4716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/>
              <a:t>Source: “The View from Healthcare’s Front Lines: An Oliver Wyman CEO Survey”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856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Coordinated Care Will Be A Huge Challenge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369" b="1136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BDAD7A-97E0-438C-8352-281EA81BF00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3572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9144000" cy="1077857"/>
          </a:xfrm>
        </p:spPr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00200"/>
            <a:ext cx="78105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Most Significant Change Since Medicare &amp; DRGs</a:t>
            </a:r>
          </a:p>
          <a:p>
            <a:r>
              <a:rPr lang="en-US" dirty="0" smtClean="0"/>
              <a:t>Pundits Predict Doom (We have already failed once at this - Capitation)</a:t>
            </a:r>
          </a:p>
          <a:p>
            <a:r>
              <a:rPr lang="en-US" dirty="0" smtClean="0"/>
              <a:t>Providers Will Assume Enormous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562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 </a:t>
            </a:r>
            <a:r>
              <a:rPr lang="en-US" dirty="0"/>
              <a:t>T</a:t>
            </a:r>
            <a:r>
              <a:rPr lang="en-US" dirty="0" smtClean="0"/>
              <a:t>his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6" y="1371600"/>
            <a:ext cx="7934324" cy="47545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Learned Lessons from Capitation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We can’t just cut utilization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We may need to trade some resources - e.g. more ambulatory care toe reduce ED use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We have to maximize Cost-Benefit Equation or we face another consumer revolt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Risk = Unknown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EMR’s provide </a:t>
            </a:r>
            <a:r>
              <a:rPr lang="en-US" dirty="0"/>
              <a:t>f</a:t>
            </a:r>
            <a:r>
              <a:rPr lang="en-US" dirty="0" smtClean="0"/>
              <a:t>ar better data than the claims based sources we had last time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Key is to leverage those clinical data alongside claims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2170" y="6374346"/>
            <a:ext cx="440265" cy="365125"/>
          </a:xfrm>
          <a:prstGeom prst="rect">
            <a:avLst/>
          </a:prstGeom>
        </p:spPr>
        <p:txBody>
          <a:bodyPr/>
          <a:lstStyle/>
          <a:p>
            <a:fld id="{CFBBD8D1-3EAE-2F4A-AE90-81C320C3280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705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9144000" cy="1077857"/>
          </a:xfrm>
        </p:spPr>
        <p:txBody>
          <a:bodyPr/>
          <a:lstStyle/>
          <a:p>
            <a:r>
              <a:rPr lang="en-US" dirty="0" smtClean="0"/>
              <a:t>The Opportunities for Shared Savings are Specific &amp; Well Understood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84845" y="1703403"/>
            <a:ext cx="5105400" cy="2636775"/>
            <a:chOff x="-3012128" y="1721388"/>
            <a:chExt cx="9676636" cy="5487387"/>
          </a:xfrm>
        </p:grpSpPr>
        <p:grpSp>
          <p:nvGrpSpPr>
            <p:cNvPr id="24" name="Group 23"/>
            <p:cNvGrpSpPr/>
            <p:nvPr/>
          </p:nvGrpSpPr>
          <p:grpSpPr>
            <a:xfrm>
              <a:off x="-3012128" y="1721388"/>
              <a:ext cx="9676636" cy="5487387"/>
              <a:chOff x="-3648989" y="1721388"/>
              <a:chExt cx="10887417" cy="548738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89528" y="1721388"/>
                <a:ext cx="5850201" cy="4533520"/>
                <a:chOff x="814279" y="1721388"/>
                <a:chExt cx="5545852" cy="453352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1734965" y="1721388"/>
                  <a:ext cx="4625166" cy="3869343"/>
                  <a:chOff x="1734965" y="1721388"/>
                  <a:chExt cx="4625166" cy="3869343"/>
                </a:xfrm>
              </p:grpSpPr>
              <p:cxnSp>
                <p:nvCxnSpPr>
                  <p:cNvPr id="5" name="Straight Connector 4"/>
                  <p:cNvCxnSpPr/>
                  <p:nvPr/>
                </p:nvCxnSpPr>
                <p:spPr>
                  <a:xfrm>
                    <a:off x="1734965" y="1721388"/>
                    <a:ext cx="11339" cy="3869342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1734965" y="5590730"/>
                    <a:ext cx="4625166" cy="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814279" y="3129902"/>
                  <a:ext cx="7143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008000"/>
                      </a:solidFill>
                    </a:rPr>
                    <a:t>$</a:t>
                  </a:r>
                  <a:endParaRPr lang="en-US" sz="28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095721" y="5885576"/>
                  <a:ext cx="18710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8000"/>
                      </a:solidFill>
                    </a:rPr>
                    <a:t>Time</a:t>
                  </a:r>
                  <a:endParaRPr lang="en-US" b="1" dirty="0">
                    <a:solidFill>
                      <a:srgbClr val="008000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1734965" y="1995879"/>
                  <a:ext cx="4625166" cy="359485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Arc 15"/>
              <p:cNvSpPr/>
              <p:nvPr/>
            </p:nvSpPr>
            <p:spPr>
              <a:xfrm rot="19646404">
                <a:off x="-3648989" y="5441950"/>
                <a:ext cx="10887417" cy="1766825"/>
              </a:xfrm>
              <a:prstGeom prst="arc">
                <a:avLst>
                  <a:gd name="adj1" fmla="val 16176438"/>
                  <a:gd name="adj2" fmla="val 21479778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Up-Down Arrow Callout 28"/>
            <p:cNvSpPr/>
            <p:nvPr/>
          </p:nvSpPr>
          <p:spPr>
            <a:xfrm>
              <a:off x="5142241" y="2172728"/>
              <a:ext cx="1091507" cy="1333026"/>
            </a:xfrm>
            <a:prstGeom prst="upDownArrowCallout">
              <a:avLst>
                <a:gd name="adj1" fmla="val 25000"/>
                <a:gd name="adj2" fmla="val 25000"/>
                <a:gd name="adj3" fmla="val 25000"/>
                <a:gd name="adj4" fmla="val 3709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Shared Savings</a:t>
              </a:r>
              <a:endParaRPr lang="en-US" sz="8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914400" y="4508718"/>
            <a:ext cx="7239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/>
              <a:t>The…most </a:t>
            </a:r>
            <a:r>
              <a:rPr lang="en-US" sz="2400" baseline="30000" dirty="0"/>
              <a:t>promising areas for reducing Medicare costs in the near term, based on hard evidence, are efforts </a:t>
            </a:r>
            <a:r>
              <a:rPr lang="en-US" sz="2400" baseline="30000" dirty="0" smtClean="0"/>
              <a:t>to</a:t>
            </a:r>
          </a:p>
          <a:p>
            <a:pPr marL="285750" indent="-285750">
              <a:buFont typeface="Arial"/>
              <a:buChar char="•"/>
            </a:pPr>
            <a:r>
              <a:rPr lang="en-US" sz="2400" b="1" i="1" baseline="30000" dirty="0" smtClean="0">
                <a:solidFill>
                  <a:srgbClr val="FF0000"/>
                </a:solidFill>
              </a:rPr>
              <a:t>reduce </a:t>
            </a:r>
            <a:r>
              <a:rPr lang="en-US" sz="2400" b="1" i="1" baseline="30000" dirty="0">
                <a:solidFill>
                  <a:srgbClr val="FF0000"/>
                </a:solidFill>
              </a:rPr>
              <a:t>the need for hospitalizations </a:t>
            </a:r>
            <a:r>
              <a:rPr lang="en-US" sz="2400" baseline="30000" dirty="0"/>
              <a:t>among beneficiaries with the most serious chronic illnesses </a:t>
            </a:r>
            <a:endParaRPr lang="en-US" sz="2400" baseline="30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i="1" baseline="30000" dirty="0" smtClean="0">
                <a:solidFill>
                  <a:srgbClr val="FF0000"/>
                </a:solidFill>
              </a:rPr>
              <a:t>reduce </a:t>
            </a:r>
            <a:r>
              <a:rPr lang="en-US" sz="2400" b="1" i="1" baseline="30000" dirty="0">
                <a:solidFill>
                  <a:srgbClr val="FF0000"/>
                </a:solidFill>
              </a:rPr>
              <a:t>hospital readmissions 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rates</a:t>
            </a:r>
            <a:endParaRPr lang="en-US" sz="2400" baseline="30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i="1" baseline="30000" dirty="0" smtClean="0">
                <a:solidFill>
                  <a:srgbClr val="FF0000"/>
                </a:solidFill>
              </a:rPr>
              <a:t>reduce </a:t>
            </a:r>
            <a:r>
              <a:rPr lang="en-US" sz="2400" b="1" i="1" baseline="30000" dirty="0">
                <a:solidFill>
                  <a:srgbClr val="FF0000"/>
                </a:solidFill>
              </a:rPr>
              <a:t>disparities across physicians and geographic areas in care delivery, utilization, and expenditures</a:t>
            </a:r>
            <a:r>
              <a:rPr lang="en-US" sz="2400" b="1" baseline="300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99" r="1374"/>
          <a:stretch/>
        </p:blipFill>
        <p:spPr>
          <a:xfrm>
            <a:off x="1066800" y="1203191"/>
            <a:ext cx="2819400" cy="31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-1"/>
            <a:ext cx="8915400" cy="107785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Opportunity for Shared Savings Varies by Disease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716491" y="1600200"/>
            <a:ext cx="78105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400" dirty="0" smtClean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en-US" sz="2400" dirty="0" smtClean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endParaRPr lang="en-US" sz="24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800" dirty="0" smtClean="0"/>
          </a:p>
        </p:txBody>
      </p:sp>
      <p:pic>
        <p:nvPicPr>
          <p:cNvPr id="2" name="Picture 1" descr="preventable cos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50433"/>
            <a:ext cx="8394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umedica">
  <a:themeElements>
    <a:clrScheme name="Humedica Color Palette">
      <a:dk1>
        <a:srgbClr val="595959"/>
      </a:dk1>
      <a:lt1>
        <a:sysClr val="window" lastClr="FFFFFF"/>
      </a:lt1>
      <a:dk2>
        <a:srgbClr val="3F3F3F"/>
      </a:dk2>
      <a:lt2>
        <a:srgbClr val="FFFFFF"/>
      </a:lt2>
      <a:accent1>
        <a:srgbClr val="1E7B42"/>
      </a:accent1>
      <a:accent2>
        <a:srgbClr val="72B633"/>
      </a:accent2>
      <a:accent3>
        <a:srgbClr val="44B2BD"/>
      </a:accent3>
      <a:accent4>
        <a:srgbClr val="4E367A"/>
      </a:accent4>
      <a:accent5>
        <a:srgbClr val="2F3D5E"/>
      </a:accent5>
      <a:accent6>
        <a:srgbClr val="E18627"/>
      </a:accent6>
      <a:hlink>
        <a:srgbClr val="295783"/>
      </a:hlink>
      <a:folHlink>
        <a:srgbClr val="A51320"/>
      </a:folHlink>
    </a:clrScheme>
    <a:fontScheme name="Humedica">
      <a:majorFont>
        <a:latin typeface="Akzidenz-Grotesk Std Regular"/>
        <a:ea typeface=""/>
        <a:cs typeface=""/>
      </a:majorFont>
      <a:minorFont>
        <a:latin typeface="Akzidenz-Grotesk St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Humedica template Windows">
  <a:themeElements>
    <a:clrScheme name="Humedica Color Palette">
      <a:dk1>
        <a:srgbClr val="595959"/>
      </a:dk1>
      <a:lt1>
        <a:sysClr val="window" lastClr="FFFFFF"/>
      </a:lt1>
      <a:dk2>
        <a:srgbClr val="3F3F3F"/>
      </a:dk2>
      <a:lt2>
        <a:srgbClr val="FFFFFF"/>
      </a:lt2>
      <a:accent1>
        <a:srgbClr val="1E7B42"/>
      </a:accent1>
      <a:accent2>
        <a:srgbClr val="72B633"/>
      </a:accent2>
      <a:accent3>
        <a:srgbClr val="44B2BD"/>
      </a:accent3>
      <a:accent4>
        <a:srgbClr val="4E367A"/>
      </a:accent4>
      <a:accent5>
        <a:srgbClr val="2F3D5E"/>
      </a:accent5>
      <a:accent6>
        <a:srgbClr val="E18627"/>
      </a:accent6>
      <a:hlink>
        <a:srgbClr val="295783"/>
      </a:hlink>
      <a:folHlink>
        <a:srgbClr val="A51320"/>
      </a:folHlink>
    </a:clrScheme>
    <a:fontScheme name="Humedica">
      <a:majorFont>
        <a:latin typeface="Akzidenz-Grotesk Std Regular"/>
        <a:ea typeface=""/>
        <a:cs typeface=""/>
      </a:majorFont>
      <a:minorFont>
        <a:latin typeface="Akzidenz-Grotesk St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umedica template Windows">
  <a:themeElements>
    <a:clrScheme name="Humedica Color Palette">
      <a:dk1>
        <a:srgbClr val="595959"/>
      </a:dk1>
      <a:lt1>
        <a:sysClr val="window" lastClr="FFFFFF"/>
      </a:lt1>
      <a:dk2>
        <a:srgbClr val="3F3F3F"/>
      </a:dk2>
      <a:lt2>
        <a:srgbClr val="FFFFFF"/>
      </a:lt2>
      <a:accent1>
        <a:srgbClr val="1E7B42"/>
      </a:accent1>
      <a:accent2>
        <a:srgbClr val="72B633"/>
      </a:accent2>
      <a:accent3>
        <a:srgbClr val="44B2BD"/>
      </a:accent3>
      <a:accent4>
        <a:srgbClr val="4E367A"/>
      </a:accent4>
      <a:accent5>
        <a:srgbClr val="2F3D5E"/>
      </a:accent5>
      <a:accent6>
        <a:srgbClr val="E18627"/>
      </a:accent6>
      <a:hlink>
        <a:srgbClr val="295783"/>
      </a:hlink>
      <a:folHlink>
        <a:srgbClr val="A51320"/>
      </a:folHlink>
    </a:clrScheme>
    <a:fontScheme name="Humedica">
      <a:majorFont>
        <a:latin typeface="Akzidenz-Grotesk Std Regular"/>
        <a:ea typeface=""/>
        <a:cs typeface=""/>
      </a:majorFont>
      <a:minorFont>
        <a:latin typeface="Akzidenz-Grotesk St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Humedica</Template>
  <TotalTime>30318</TotalTime>
  <Words>2113</Words>
  <Application>Microsoft Macintosh PowerPoint</Application>
  <PresentationFormat>On-screen Show (4:3)</PresentationFormat>
  <Paragraphs>573</Paragraphs>
  <Slides>31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Humedica</vt:lpstr>
      <vt:lpstr>3_Humedica template Windows</vt:lpstr>
      <vt:lpstr>2_Humedica template Windows</vt:lpstr>
      <vt:lpstr>Acrobat Document</vt:lpstr>
      <vt:lpstr>Population Health Management and Analytics Using Longitudinal, Comparative EHR Data</vt:lpstr>
      <vt:lpstr> Humedica Vision</vt:lpstr>
      <vt:lpstr>Business as Usual?</vt:lpstr>
      <vt:lpstr>The Writing is on the Wall</vt:lpstr>
      <vt:lpstr>But Coordinated Care Will Be A Huge Challenge</vt:lpstr>
      <vt:lpstr>Context</vt:lpstr>
      <vt:lpstr>What’s Different This Time?</vt:lpstr>
      <vt:lpstr>The Opportunities for Shared Savings are Specific &amp; Well Understood</vt:lpstr>
      <vt:lpstr>Opportunity for Shared Savings Varies by Disease</vt:lpstr>
      <vt:lpstr>Quality Measures Aren’t Enough</vt:lpstr>
      <vt:lpstr>Succeeding in the Era of Healthcare Reform</vt:lpstr>
      <vt:lpstr>Humedica’s Innovations</vt:lpstr>
      <vt:lpstr>Turning raw material into finished goods – beware of the potential to get burned</vt:lpstr>
      <vt:lpstr>How Challenging Can Clinical Data Be?</vt:lpstr>
      <vt:lpstr>And Terminology is Only Part of It</vt:lpstr>
      <vt:lpstr>Longitudinal Patient Records</vt:lpstr>
      <vt:lpstr>What Are We Missing When We Only Look at Claims Data?</vt:lpstr>
      <vt:lpstr>Opportunity Dashboard: DM</vt:lpstr>
      <vt:lpstr>Interactive Collaborative Process – Shared Learning to Drive Improved Outcomes</vt:lpstr>
      <vt:lpstr>Diabetes Dashboard: Risk, Outcomes</vt:lpstr>
      <vt:lpstr>Identifying Poorly Managed Patients</vt:lpstr>
      <vt:lpstr>Patient-Level Data Identifies Gaps in Care and Highlights Opportunities to Manage Risk</vt:lpstr>
      <vt:lpstr>Diabetes Case Study: Productivity and Clinical Improvements</vt:lpstr>
      <vt:lpstr>Code Improvement: Importance of Baseline Coding</vt:lpstr>
      <vt:lpstr>Coding Errors Create Gaps in Care</vt:lpstr>
      <vt:lpstr>ACO Coding: Forfeited Savings </vt:lpstr>
      <vt:lpstr>Powerful Predictive Analytics Drive Actionable Insights Example: Congestive Heart Failure </vt:lpstr>
      <vt:lpstr>CHF Case Study:  Implementing Predictive Analytics to Optimize Interventions for High-Risk Patients</vt:lpstr>
      <vt:lpstr>Hypertension Case Study: Productivity and Clinical Improvements</vt:lpstr>
      <vt:lpstr>What to Focus on First?</vt:lpstr>
      <vt:lpstr>Scorecard for Success</vt:lpstr>
    </vt:vector>
  </TitlesOfParts>
  <Company>Lenovo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Paul Bleicher</dc:creator>
  <cp:lastModifiedBy>Allen Kamer</cp:lastModifiedBy>
  <cp:revision>60</cp:revision>
  <dcterms:created xsi:type="dcterms:W3CDTF">2010-09-02T19:24:42Z</dcterms:created>
  <dcterms:modified xsi:type="dcterms:W3CDTF">2012-10-17T20:50:33Z</dcterms:modified>
</cp:coreProperties>
</file>